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95" r:id="rId2"/>
    <p:sldId id="533" r:id="rId3"/>
    <p:sldId id="534" r:id="rId4"/>
    <p:sldId id="535" r:id="rId5"/>
    <p:sldId id="516" r:id="rId6"/>
    <p:sldId id="525" r:id="rId7"/>
    <p:sldId id="536" r:id="rId8"/>
    <p:sldId id="537" r:id="rId9"/>
    <p:sldId id="538" r:id="rId10"/>
    <p:sldId id="539" r:id="rId11"/>
    <p:sldId id="540" r:id="rId12"/>
    <p:sldId id="541" r:id="rId13"/>
    <p:sldId id="542" r:id="rId14"/>
    <p:sldId id="543" r:id="rId15"/>
    <p:sldId id="544" r:id="rId16"/>
    <p:sldId id="545" r:id="rId17"/>
    <p:sldId id="546" r:id="rId18"/>
    <p:sldId id="547" r:id="rId19"/>
    <p:sldId id="548" r:id="rId20"/>
    <p:sldId id="572" r:id="rId21"/>
    <p:sldId id="549" r:id="rId22"/>
    <p:sldId id="550" r:id="rId23"/>
    <p:sldId id="568" r:id="rId24"/>
    <p:sldId id="552" r:id="rId25"/>
    <p:sldId id="556" r:id="rId26"/>
    <p:sldId id="573" r:id="rId27"/>
    <p:sldId id="569" r:id="rId28"/>
    <p:sldId id="559" r:id="rId29"/>
    <p:sldId id="560" r:id="rId30"/>
    <p:sldId id="558" r:id="rId31"/>
    <p:sldId id="554" r:id="rId32"/>
    <p:sldId id="555" r:id="rId33"/>
    <p:sldId id="561" r:id="rId34"/>
    <p:sldId id="570" r:id="rId35"/>
    <p:sldId id="571" r:id="rId36"/>
    <p:sldId id="562" r:id="rId37"/>
  </p:sldIdLst>
  <p:sldSz cx="12192000" cy="6858000"/>
  <p:notesSz cx="6858000" cy="9144000"/>
  <p:embeddedFontLst>
    <p:embeddedFont>
      <p:font typeface="Arial Black" panose="020B0A04020102020204" pitchFamily="34" charset="0"/>
      <p:bold r:id="rId39"/>
    </p:embeddedFont>
    <p:embeddedFont>
      <p:font typeface="Wingdings 3" panose="05040102010807070707" pitchFamily="18" charset="2"/>
      <p:regular r:id="rId40"/>
    </p:embeddedFont>
    <p:embeddedFont>
      <p:font typeface="맑은 고딕" panose="020B0503020000020004" pitchFamily="50" charset="-127"/>
      <p:regular r:id="rId41"/>
      <p:bold r:id="rId4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C5B"/>
    <a:srgbClr val="01D1D1"/>
    <a:srgbClr val="0066FF"/>
    <a:srgbClr val="7636D0"/>
    <a:srgbClr val="11C98C"/>
    <a:srgbClr val="0C66C5"/>
    <a:srgbClr val="ED1C24"/>
    <a:srgbClr val="A6214B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6353" autoAdjust="0"/>
  </p:normalViewPr>
  <p:slideViewPr>
    <p:cSldViewPr snapToGrid="0">
      <p:cViewPr varScale="1">
        <p:scale>
          <a:sx n="84" d="100"/>
          <a:sy n="84" d="100"/>
        </p:scale>
        <p:origin x="108" y="5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AEB00-7CAA-4334-B17E-11059AA83D6E}" type="datetimeFigureOut">
              <a:rPr lang="ko-KR" altLang="en-US" smtClean="0"/>
              <a:pPr/>
              <a:t>2020-12-21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38088-0D4C-4049-BC86-D0BC939678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510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4406-D6E6-4AA0-94CE-6F93DABB053B}" type="datetimeFigureOut">
              <a:rPr lang="ko-KR" altLang="en-US" smtClean="0"/>
              <a:pPr/>
              <a:t>2020-12-21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E0B9-C5A5-4A88-AC52-E7C1D9B3B6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553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4406-D6E6-4AA0-94CE-6F93DABB053B}" type="datetimeFigureOut">
              <a:rPr lang="ko-KR" altLang="en-US" smtClean="0"/>
              <a:pPr/>
              <a:t>2020-12-21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E0B9-C5A5-4A88-AC52-E7C1D9B3B6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874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4406-D6E6-4AA0-94CE-6F93DABB053B}" type="datetimeFigureOut">
              <a:rPr lang="ko-KR" altLang="en-US" smtClean="0"/>
              <a:pPr/>
              <a:t>2020-12-21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E0B9-C5A5-4A88-AC52-E7C1D9B3B6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43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4406-D6E6-4AA0-94CE-6F93DABB053B}" type="datetimeFigureOut">
              <a:rPr lang="ko-KR" altLang="en-US" smtClean="0"/>
              <a:pPr/>
              <a:t>2020-12-21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E0B9-C5A5-4A88-AC52-E7C1D9B3B6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20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4406-D6E6-4AA0-94CE-6F93DABB053B}" type="datetimeFigureOut">
              <a:rPr lang="ko-KR" altLang="en-US" smtClean="0"/>
              <a:pPr/>
              <a:t>2020-12-21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E0B9-C5A5-4A88-AC52-E7C1D9B3B6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63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4406-D6E6-4AA0-94CE-6F93DABB053B}" type="datetimeFigureOut">
              <a:rPr lang="ko-KR" altLang="en-US" smtClean="0"/>
              <a:pPr/>
              <a:t>2020-12-21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E0B9-C5A5-4A88-AC52-E7C1D9B3B6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025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4406-D6E6-4AA0-94CE-6F93DABB053B}" type="datetimeFigureOut">
              <a:rPr lang="ko-KR" altLang="en-US" smtClean="0"/>
              <a:pPr/>
              <a:t>2020-12-21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E0B9-C5A5-4A88-AC52-E7C1D9B3B6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57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4406-D6E6-4AA0-94CE-6F93DABB053B}" type="datetimeFigureOut">
              <a:rPr lang="ko-KR" altLang="en-US" smtClean="0"/>
              <a:pPr/>
              <a:t>2020-12-21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E0B9-C5A5-4A88-AC52-E7C1D9B3B6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83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4406-D6E6-4AA0-94CE-6F93DABB053B}" type="datetimeFigureOut">
              <a:rPr lang="ko-KR" altLang="en-US" smtClean="0"/>
              <a:pPr/>
              <a:t>2020-12-21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E0B9-C5A5-4A88-AC52-E7C1D9B3B6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19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4406-D6E6-4AA0-94CE-6F93DABB053B}" type="datetimeFigureOut">
              <a:rPr lang="ko-KR" altLang="en-US" smtClean="0"/>
              <a:pPr/>
              <a:t>2020-12-21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E0B9-C5A5-4A88-AC52-E7C1D9B3B6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795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4406-D6E6-4AA0-94CE-6F93DABB053B}" type="datetimeFigureOut">
              <a:rPr lang="ko-KR" altLang="en-US" smtClean="0"/>
              <a:pPr/>
              <a:t>2020-12-21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E0B9-C5A5-4A88-AC52-E7C1D9B3B6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504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14406-D6E6-4AA0-94CE-6F93DABB053B}" type="datetimeFigureOut">
              <a:rPr lang="ko-KR" altLang="en-US" smtClean="0"/>
              <a:pPr/>
              <a:t>2020-12-21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5E0B9-C5A5-4A88-AC52-E7C1D9B3B6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68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8.svg"/><Relationship Id="rId12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svg"/><Relationship Id="rId1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7.pn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38.sv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4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6.svg"/><Relationship Id="rId10" Type="http://schemas.openxmlformats.org/officeDocument/2006/relationships/image" Target="../media/image43.jpe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13.png"/><Relationship Id="rId7" Type="http://schemas.openxmlformats.org/officeDocument/2006/relationships/image" Target="../media/image8.svg"/><Relationship Id="rId12" Type="http://schemas.openxmlformats.org/officeDocument/2006/relationships/image" Target="../media/image4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7.jpeg"/><Relationship Id="rId5" Type="http://schemas.openxmlformats.org/officeDocument/2006/relationships/image" Target="../media/image6.svg"/><Relationship Id="rId10" Type="http://schemas.openxmlformats.org/officeDocument/2006/relationships/image" Target="../media/image46.jpeg"/><Relationship Id="rId4" Type="http://schemas.openxmlformats.org/officeDocument/2006/relationships/image" Target="../media/image5.pn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png"/><Relationship Id="rId7" Type="http://schemas.openxmlformats.org/officeDocument/2006/relationships/image" Target="../media/image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1.jpe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5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5.svg"/><Relationship Id="rId5" Type="http://schemas.openxmlformats.org/officeDocument/2006/relationships/image" Target="../media/image6.svg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61.png"/><Relationship Id="rId5" Type="http://schemas.openxmlformats.org/officeDocument/2006/relationships/image" Target="../media/image5.png"/><Relationship Id="rId10" Type="http://schemas.openxmlformats.org/officeDocument/2006/relationships/image" Target="../media/image60.svg"/><Relationship Id="rId4" Type="http://schemas.openxmlformats.org/officeDocument/2006/relationships/image" Target="../media/image18.png"/><Relationship Id="rId9" Type="http://schemas.openxmlformats.org/officeDocument/2006/relationships/image" Target="../media/image59.png"/><Relationship Id="rId1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8.pn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3.png"/><Relationship Id="rId7" Type="http://schemas.openxmlformats.org/officeDocument/2006/relationships/image" Target="../media/image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74.png"/><Relationship Id="rId4" Type="http://schemas.openxmlformats.org/officeDocument/2006/relationships/image" Target="../media/image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74.png"/><Relationship Id="rId4" Type="http://schemas.openxmlformats.org/officeDocument/2006/relationships/image" Target="../media/image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.svg"/><Relationship Id="rId3" Type="http://schemas.openxmlformats.org/officeDocument/2006/relationships/image" Target="../media/image13.png"/><Relationship Id="rId7" Type="http://schemas.openxmlformats.org/officeDocument/2006/relationships/image" Target="../media/image21.svg"/><Relationship Id="rId12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6.sv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원격, 게임, 제어, 비디오이(가) 표시된 사진&#10;&#10;자동 생성된 설명">
            <a:extLst>
              <a:ext uri="{FF2B5EF4-FFF2-40B4-BE49-F238E27FC236}">
                <a16:creationId xmlns:a16="http://schemas.microsoft.com/office/drawing/2014/main" id="{6D1A8588-9A41-4275-A8B7-1BD2ABB7FD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A6BEABD3-08BD-429A-AC17-3027C9E983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85DA3E-3D52-48D5-BC91-424669341D54}"/>
              </a:ext>
            </a:extLst>
          </p:cNvPr>
          <p:cNvSpPr txBox="1"/>
          <p:nvPr/>
        </p:nvSpPr>
        <p:spPr>
          <a:xfrm>
            <a:off x="946193" y="753534"/>
            <a:ext cx="10084171" cy="5386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 자료는 북한이탈주민 교육을 나가는 </a:t>
            </a:r>
            <a:b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약바로쓰기운동본부 강사님들을 위해 제작하였습니다</a:t>
            </a: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 </a:t>
            </a:r>
            <a:b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b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북한이탈주민은 북한에서 경험한 보건의료 환경과 상이한 점이 많은</a:t>
            </a:r>
            <a:endParaRPr lang="en-US" altLang="ko-KR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13000"/>
              </a:lnSpc>
            </a:pP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우리나라의 보건의료체계에 많은 혼란을 겪습니다</a:t>
            </a: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b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또한 의약품이 귀하여 일상에서 사용하던 동약</a:t>
            </a: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생약제제 민간용법</a:t>
            </a: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이나 </a:t>
            </a:r>
            <a:b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마약류</a:t>
            </a: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아편</a:t>
            </a: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필로폰 등</a:t>
            </a: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에 익숙합니다</a:t>
            </a: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b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b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 자료에는 이런 배경을 지닌 교육대상자들을 위한 </a:t>
            </a:r>
            <a:b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다양한 주제와 내용이 포함되어 있습니다</a:t>
            </a: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b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교육시간과 대상자의 특성에 맞추어 </a:t>
            </a:r>
            <a:b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강사님들이 재편집하여 사용하시기 바랍니다</a:t>
            </a: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b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b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 자료는 대한약사회 </a:t>
            </a:r>
            <a:r>
              <a:rPr lang="ko-KR" altLang="en-US" b="1" spc="-120" dirty="0" err="1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약바로쓰기운동본부</a:t>
            </a: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홈페이지</a:t>
            </a: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(www.paadu.or.kr)</a:t>
            </a: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를 통해서도</a:t>
            </a:r>
            <a:endParaRPr lang="en-US" altLang="ko-KR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13000"/>
              </a:lnSpc>
            </a:pP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내려 받을 수 있습니다</a:t>
            </a: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 </a:t>
            </a:r>
            <a:b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                           </a:t>
            </a:r>
          </a:p>
          <a:p>
            <a:pPr>
              <a:lnSpc>
                <a:spcPct val="113000"/>
              </a:lnSpc>
            </a:pPr>
            <a:r>
              <a:rPr lang="en-US" altLang="ko-KR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                                                                          _</a:t>
            </a:r>
            <a:r>
              <a:rPr lang="ko-KR" altLang="en-US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약바로쓰기운동본부 북한이탈주민 교재개발팀</a:t>
            </a:r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AC088E50-202B-48E8-889E-A085E8FA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79796" y="3233907"/>
            <a:ext cx="1380420" cy="2434766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61DB97DC-BA6D-4DD3-B597-AFDCDBD599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sp>
        <p:nvSpPr>
          <p:cNvPr id="37" name="슬라이드 번호 개체 틀 4">
            <a:extLst>
              <a:ext uri="{FF2B5EF4-FFF2-40B4-BE49-F238E27FC236}">
                <a16:creationId xmlns:a16="http://schemas.microsoft.com/office/drawing/2014/main" id="{61C1B51C-FA2E-4B3B-9278-47B6A4F0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1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8E16FA1E-6ACD-4355-9B49-2ED1E7ED93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8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실내, 컨테이너, 테이블, 앉아있는이(가) 표시된 사진&#10;&#10;자동 생성된 설명">
            <a:extLst>
              <a:ext uri="{FF2B5EF4-FFF2-40B4-BE49-F238E27FC236}">
                <a16:creationId xmlns:a16="http://schemas.microsoft.com/office/drawing/2014/main" id="{9064EDF2-80BD-4019-B2AC-BE2C10899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6" y="1637103"/>
            <a:ext cx="5581540" cy="4649395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10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BCF8F568-36F6-4B52-B712-80C74903C9BD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3CC9DB-73D4-4502-9657-AECC88465AC0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02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21149D-E400-437D-BB75-AA9282F98F3F}"/>
              </a:ext>
            </a:extLst>
          </p:cNvPr>
          <p:cNvSpPr txBox="1"/>
          <p:nvPr/>
        </p:nvSpPr>
        <p:spPr>
          <a:xfrm>
            <a:off x="1433587" y="644392"/>
            <a:ext cx="30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올바른 의약품 사용법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F1439A81-3FA7-446C-9C1A-CE6E6EE80C63}"/>
              </a:ext>
            </a:extLst>
          </p:cNvPr>
          <p:cNvSpPr/>
          <p:nvPr/>
        </p:nvSpPr>
        <p:spPr>
          <a:xfrm>
            <a:off x="771786" y="1172820"/>
            <a:ext cx="4295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의약품의 올바른 </a:t>
            </a:r>
            <a:r>
              <a:rPr lang="ko-KR" altLang="en-US" sz="2400" b="1" spc="-12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보관법</a:t>
            </a:r>
            <a:endParaRPr lang="ko-KR" altLang="en-US" sz="2400" b="1" spc="-120" dirty="0">
              <a:ln>
                <a:solidFill>
                  <a:schemeClr val="bg1">
                    <a:alpha val="0"/>
                  </a:schemeClr>
                </a:solidFill>
              </a:ln>
              <a:latin typeface="+mn-ea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6FDADE1-CC8C-4716-87A9-578F12E092B0}"/>
              </a:ext>
            </a:extLst>
          </p:cNvPr>
          <p:cNvGrpSpPr/>
          <p:nvPr/>
        </p:nvGrpSpPr>
        <p:grpSpPr>
          <a:xfrm>
            <a:off x="5871227" y="2025347"/>
            <a:ext cx="3474761" cy="794576"/>
            <a:chOff x="2446020" y="1921393"/>
            <a:chExt cx="3474761" cy="794576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7EDCA3A5-FCEC-4146-B239-ED5C8548140D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C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DBC78F-79AA-4190-B4AD-AD4AC3A4FEDC}"/>
                </a:ext>
              </a:extLst>
            </p:cNvPr>
            <p:cNvSpPr txBox="1"/>
            <p:nvPr/>
          </p:nvSpPr>
          <p:spPr>
            <a:xfrm>
              <a:off x="2567940" y="1921393"/>
              <a:ext cx="3352841" cy="79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약은 아이의 손이 닿지 않는</a:t>
              </a:r>
              <a:endPara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C66C5"/>
                </a:solidFill>
                <a:latin typeface="+mn-ea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안전한 곳에 보관해야 합니다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.</a:t>
              </a:r>
              <a:endPara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C66C5"/>
                </a:solidFill>
                <a:latin typeface="+mn-ea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1846F3E-535D-43D8-8CAB-BC1F56162779}"/>
              </a:ext>
            </a:extLst>
          </p:cNvPr>
          <p:cNvGrpSpPr/>
          <p:nvPr/>
        </p:nvGrpSpPr>
        <p:grpSpPr>
          <a:xfrm>
            <a:off x="5871227" y="4007615"/>
            <a:ext cx="4031324" cy="425245"/>
            <a:chOff x="2446020" y="1921393"/>
            <a:chExt cx="4031324" cy="425245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03908702-35F5-42E4-844D-EEB2A7D03E01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C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B74226-03C6-4E31-A879-880F08CA8ADA}"/>
                </a:ext>
              </a:extLst>
            </p:cNvPr>
            <p:cNvSpPr txBox="1"/>
            <p:nvPr/>
          </p:nvSpPr>
          <p:spPr>
            <a:xfrm>
              <a:off x="2567940" y="1921393"/>
              <a:ext cx="3909404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약병 끝이 오염되게 하면 안됩니다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.</a:t>
              </a:r>
              <a:endPara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C66C5"/>
                </a:solidFill>
                <a:latin typeface="+mn-ea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64D765-8FA0-4EA0-96B0-0AA480313208}"/>
              </a:ext>
            </a:extLst>
          </p:cNvPr>
          <p:cNvSpPr txBox="1"/>
          <p:nvPr/>
        </p:nvSpPr>
        <p:spPr>
          <a:xfrm>
            <a:off x="5993147" y="2876696"/>
            <a:ext cx="4970591" cy="794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의약품은 어린이의 손이 닿지 않는 별도의 약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상자에 보관하는 것이 좋습니다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ko-KR" altLang="en-US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C7C9B-26E5-4FC0-A003-47A6BCE20601}"/>
              </a:ext>
            </a:extLst>
          </p:cNvPr>
          <p:cNvSpPr txBox="1"/>
          <p:nvPr/>
        </p:nvSpPr>
        <p:spPr>
          <a:xfrm>
            <a:off x="5993147" y="4490514"/>
            <a:ext cx="4970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투약병에 침이 묻을 경우 의약품이 변질될 수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있으니 입에 닿지 않도록 주의합니다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06522E92-999D-45EC-8462-DB89E40F92C6}"/>
              </a:ext>
            </a:extLst>
          </p:cNvPr>
          <p:cNvCxnSpPr>
            <a:cxnSpLocks/>
          </p:cNvCxnSpPr>
          <p:nvPr/>
        </p:nvCxnSpPr>
        <p:spPr>
          <a:xfrm>
            <a:off x="5815087" y="3812539"/>
            <a:ext cx="54899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래픽 5">
            <a:extLst>
              <a:ext uri="{FF2B5EF4-FFF2-40B4-BE49-F238E27FC236}">
                <a16:creationId xmlns:a16="http://schemas.microsoft.com/office/drawing/2014/main" id="{677D860F-2938-49D1-9D78-1228614B86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2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11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B617F9F2-587F-46B9-B42F-52CC3A0D8D35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0A7D2D-1909-459B-88D3-BABCBC132CAE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02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DDACDD-2264-4DD6-99D9-1A5F785373ED}"/>
              </a:ext>
            </a:extLst>
          </p:cNvPr>
          <p:cNvSpPr txBox="1"/>
          <p:nvPr/>
        </p:nvSpPr>
        <p:spPr>
          <a:xfrm>
            <a:off x="1433587" y="644392"/>
            <a:ext cx="30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올바른 의약품 사용법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EBFCD9E3-32EC-41AE-BE15-A2C144BB988E}"/>
              </a:ext>
            </a:extLst>
          </p:cNvPr>
          <p:cNvSpPr/>
          <p:nvPr/>
        </p:nvSpPr>
        <p:spPr>
          <a:xfrm>
            <a:off x="771786" y="1172820"/>
            <a:ext cx="4295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의약품의 올바른 </a:t>
            </a:r>
            <a:r>
              <a:rPr lang="ko-KR" altLang="en-US" sz="2400" b="1" spc="-12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보관법</a:t>
            </a:r>
            <a:endParaRPr lang="ko-KR" altLang="en-US" sz="2400" b="1" spc="-120" dirty="0">
              <a:ln>
                <a:solidFill>
                  <a:schemeClr val="bg1">
                    <a:alpha val="0"/>
                  </a:schemeClr>
                </a:solidFill>
              </a:ln>
              <a:latin typeface="+mn-ea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C6F535C-FEAD-48C9-B73D-2F7FC653D8F8}"/>
              </a:ext>
            </a:extLst>
          </p:cNvPr>
          <p:cNvGrpSpPr/>
          <p:nvPr/>
        </p:nvGrpSpPr>
        <p:grpSpPr>
          <a:xfrm>
            <a:off x="1433587" y="1617435"/>
            <a:ext cx="7589349" cy="425245"/>
            <a:chOff x="2446020" y="1921393"/>
            <a:chExt cx="7589349" cy="425245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1DCFF99D-49E0-48A5-BD01-FBDF0F37C86B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C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7C3EC8-C67B-4D05-BC1B-05C4DBBEB4F8}"/>
                </a:ext>
              </a:extLst>
            </p:cNvPr>
            <p:cNvSpPr txBox="1"/>
            <p:nvPr/>
          </p:nvSpPr>
          <p:spPr>
            <a:xfrm>
              <a:off x="2567940" y="1921393"/>
              <a:ext cx="7467429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약은 습기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, </a:t>
              </a: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햇빛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, </a:t>
              </a: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고온을 피하고 통풍이 잘되는 그늘진 상온에서 보관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18B8B-4E4C-4958-8F13-1EE7B6EEDEF5}"/>
              </a:ext>
            </a:extLst>
          </p:cNvPr>
          <p:cNvSpPr txBox="1"/>
          <p:nvPr/>
        </p:nvSpPr>
        <p:spPr>
          <a:xfrm>
            <a:off x="1555507" y="2033581"/>
            <a:ext cx="6881371" cy="740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햇빛을 오래 받으면 약효가 떨어지기 때문입니다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  <a:p>
            <a:pPr algn="l">
              <a:lnSpc>
                <a:spcPct val="11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약을 보관할 땐 약병마다 보관법이 적혀 있으니 꼭 읽어 보세요</a:t>
            </a:r>
          </a:p>
        </p:txBody>
      </p:sp>
      <p:pic>
        <p:nvPicPr>
          <p:cNvPr id="11" name="그래픽 10">
            <a:extLst>
              <a:ext uri="{FF2B5EF4-FFF2-40B4-BE49-F238E27FC236}">
                <a16:creationId xmlns:a16="http://schemas.microsoft.com/office/drawing/2014/main" id="{2FA28EA1-4A05-46E3-895B-A98BD5AAF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AD487B83-7FAB-4531-BA72-CBAD1E3C63DB}"/>
              </a:ext>
            </a:extLst>
          </p:cNvPr>
          <p:cNvGrpSpPr/>
          <p:nvPr/>
        </p:nvGrpSpPr>
        <p:grpSpPr>
          <a:xfrm>
            <a:off x="1433587" y="2896950"/>
            <a:ext cx="4053766" cy="425245"/>
            <a:chOff x="2446020" y="1921393"/>
            <a:chExt cx="4053766" cy="425245"/>
          </a:xfrm>
        </p:grpSpPr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6B073D41-DCED-4C73-B237-56241E588980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C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B60DAD-BA7C-4C97-AF99-95AAAB219586}"/>
                </a:ext>
              </a:extLst>
            </p:cNvPr>
            <p:cNvSpPr txBox="1"/>
            <p:nvPr/>
          </p:nvSpPr>
          <p:spPr>
            <a:xfrm>
              <a:off x="2567940" y="1921393"/>
              <a:ext cx="3931846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약과 약이 아닌 것을 구분하여 보관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3751F93-6E65-4FDE-999C-6E8F476D1355}"/>
              </a:ext>
            </a:extLst>
          </p:cNvPr>
          <p:cNvSpPr txBox="1"/>
          <p:nvPr/>
        </p:nvSpPr>
        <p:spPr>
          <a:xfrm>
            <a:off x="1555507" y="3313096"/>
            <a:ext cx="8628728" cy="740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약과 약이 아닌 것을 같이 보관하는 경우 섞여서 잘못 사용할 수 있습니다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 </a:t>
            </a:r>
          </a:p>
          <a:p>
            <a:pPr algn="l">
              <a:lnSpc>
                <a:spcPct val="11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꼭 가정 상비약통을 마련하여 약만 보관하는 것이 좋습니다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ko-KR" altLang="en-US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88C12070-9096-4765-BFE1-8C07D0283019}"/>
              </a:ext>
            </a:extLst>
          </p:cNvPr>
          <p:cNvGrpSpPr/>
          <p:nvPr/>
        </p:nvGrpSpPr>
        <p:grpSpPr>
          <a:xfrm>
            <a:off x="2919542" y="4335071"/>
            <a:ext cx="8031998" cy="1569740"/>
            <a:chOff x="1550152" y="4231690"/>
            <a:chExt cx="9524483" cy="1861425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82D062E7-C0AF-48AB-9674-8C08DFDC0492}"/>
                </a:ext>
              </a:extLst>
            </p:cNvPr>
            <p:cNvSpPr/>
            <p:nvPr/>
          </p:nvSpPr>
          <p:spPr>
            <a:xfrm>
              <a:off x="4104505" y="4231690"/>
              <a:ext cx="1861425" cy="1861425"/>
            </a:xfrm>
            <a:prstGeom prst="ellipse">
              <a:avLst/>
            </a:prstGeom>
            <a:solidFill>
              <a:srgbClr val="0C66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C69AB8F4-648C-4445-84B8-5DF05C085FD9}"/>
                </a:ext>
              </a:extLst>
            </p:cNvPr>
            <p:cNvSpPr/>
            <p:nvPr/>
          </p:nvSpPr>
          <p:spPr>
            <a:xfrm>
              <a:off x="6658857" y="4231690"/>
              <a:ext cx="1861425" cy="186142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BE242525-A789-493E-919A-C8E2669FC2BA}"/>
                </a:ext>
              </a:extLst>
            </p:cNvPr>
            <p:cNvSpPr/>
            <p:nvPr/>
          </p:nvSpPr>
          <p:spPr>
            <a:xfrm>
              <a:off x="9213210" y="4231690"/>
              <a:ext cx="1861425" cy="1861425"/>
            </a:xfrm>
            <a:prstGeom prst="ellipse">
              <a:avLst/>
            </a:prstGeom>
            <a:solidFill>
              <a:srgbClr val="11C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래픽 8">
              <a:extLst>
                <a:ext uri="{FF2B5EF4-FFF2-40B4-BE49-F238E27FC236}">
                  <a16:creationId xmlns:a16="http://schemas.microsoft.com/office/drawing/2014/main" id="{A3CD610F-F535-48E4-A306-DF217D888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94574" y="4650998"/>
              <a:ext cx="661135" cy="661135"/>
            </a:xfrm>
            <a:prstGeom prst="rect">
              <a:avLst/>
            </a:prstGeom>
          </p:spPr>
        </p:pic>
        <p:pic>
          <p:nvPicPr>
            <p:cNvPr id="10" name="그래픽 9">
              <a:extLst>
                <a:ext uri="{FF2B5EF4-FFF2-40B4-BE49-F238E27FC236}">
                  <a16:creationId xmlns:a16="http://schemas.microsoft.com/office/drawing/2014/main" id="{57C7C29D-45D9-426B-A77D-4FEC1BB38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310934" y="4694960"/>
              <a:ext cx="309164" cy="674540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BEDE4844-7734-48AD-9552-99774B488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1363" y="4655457"/>
              <a:ext cx="807415" cy="807415"/>
            </a:xfrm>
            <a:prstGeom prst="rect">
              <a:avLst/>
            </a:prstGeom>
          </p:spPr>
        </p:pic>
        <p:sp>
          <p:nvSpPr>
            <p:cNvPr id="31" name="십자형 30">
              <a:extLst>
                <a:ext uri="{FF2B5EF4-FFF2-40B4-BE49-F238E27FC236}">
                  <a16:creationId xmlns:a16="http://schemas.microsoft.com/office/drawing/2014/main" id="{79CB4ABA-657A-418D-9378-0966B0FC7D0D}"/>
                </a:ext>
              </a:extLst>
            </p:cNvPr>
            <p:cNvSpPr/>
            <p:nvPr/>
          </p:nvSpPr>
          <p:spPr>
            <a:xfrm rot="2700000">
              <a:off x="5053402" y="5026346"/>
              <a:ext cx="619294" cy="619294"/>
            </a:xfrm>
            <a:prstGeom prst="plus">
              <a:avLst>
                <a:gd name="adj" fmla="val 34821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십자형 32">
              <a:extLst>
                <a:ext uri="{FF2B5EF4-FFF2-40B4-BE49-F238E27FC236}">
                  <a16:creationId xmlns:a16="http://schemas.microsoft.com/office/drawing/2014/main" id="{7658C8FA-F15D-4EA3-99D7-46E3141B1B4E}"/>
                </a:ext>
              </a:extLst>
            </p:cNvPr>
            <p:cNvSpPr/>
            <p:nvPr/>
          </p:nvSpPr>
          <p:spPr>
            <a:xfrm rot="2700000">
              <a:off x="7622322" y="5026346"/>
              <a:ext cx="619294" cy="619294"/>
            </a:xfrm>
            <a:prstGeom prst="plus">
              <a:avLst>
                <a:gd name="adj" fmla="val 34821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십자형 34">
              <a:extLst>
                <a:ext uri="{FF2B5EF4-FFF2-40B4-BE49-F238E27FC236}">
                  <a16:creationId xmlns:a16="http://schemas.microsoft.com/office/drawing/2014/main" id="{26D79BB1-B55D-4022-9A95-DF88BEA944A6}"/>
                </a:ext>
              </a:extLst>
            </p:cNvPr>
            <p:cNvSpPr/>
            <p:nvPr/>
          </p:nvSpPr>
          <p:spPr>
            <a:xfrm rot="2700000">
              <a:off x="10213331" y="5026346"/>
              <a:ext cx="619294" cy="619294"/>
            </a:xfrm>
            <a:prstGeom prst="plus">
              <a:avLst>
                <a:gd name="adj" fmla="val 34821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A4874ACB-08B5-40F1-BD3A-B67E0B836BE3}"/>
                </a:ext>
              </a:extLst>
            </p:cNvPr>
            <p:cNvSpPr/>
            <p:nvPr/>
          </p:nvSpPr>
          <p:spPr>
            <a:xfrm>
              <a:off x="1550152" y="4231690"/>
              <a:ext cx="1861425" cy="186142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8" name="십자형 37">
            <a:extLst>
              <a:ext uri="{FF2B5EF4-FFF2-40B4-BE49-F238E27FC236}">
                <a16:creationId xmlns:a16="http://schemas.microsoft.com/office/drawing/2014/main" id="{CF1005D3-54F5-4578-8E1C-2888B3F65FA8}"/>
              </a:ext>
            </a:extLst>
          </p:cNvPr>
          <p:cNvSpPr/>
          <p:nvPr/>
        </p:nvSpPr>
        <p:spPr>
          <a:xfrm rot="2700000">
            <a:off x="3745375" y="5033460"/>
            <a:ext cx="522251" cy="522251"/>
          </a:xfrm>
          <a:prstGeom prst="plus">
            <a:avLst>
              <a:gd name="adj" fmla="val 34821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그래픽 38">
            <a:extLst>
              <a:ext uri="{FF2B5EF4-FFF2-40B4-BE49-F238E27FC236}">
                <a16:creationId xmlns:a16="http://schemas.microsoft.com/office/drawing/2014/main" id="{CB584256-991E-4A63-A669-46979FC523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77406" y="4662169"/>
            <a:ext cx="8667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5" name="그림 4" descr="실내, 냉장고, 캐비닛, 문이(가) 표시된 사진&#10;&#10;자동 생성된 설명">
            <a:extLst>
              <a:ext uri="{FF2B5EF4-FFF2-40B4-BE49-F238E27FC236}">
                <a16:creationId xmlns:a16="http://schemas.microsoft.com/office/drawing/2014/main" id="{57AB5827-3B74-4F92-B1AE-DA37E8370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20" y="2786229"/>
            <a:ext cx="5096170" cy="3924051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12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8499BFE-1263-4AFE-9246-17E52BFB469C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22F80D-2241-41AE-B5FE-F32BEAD70677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02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1D18B2-87CE-4457-91FB-0304D44DE022}"/>
              </a:ext>
            </a:extLst>
          </p:cNvPr>
          <p:cNvSpPr txBox="1"/>
          <p:nvPr/>
        </p:nvSpPr>
        <p:spPr>
          <a:xfrm>
            <a:off x="1433587" y="644392"/>
            <a:ext cx="30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올바른 의약품 사용법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329CC2BE-17D2-4220-B9F8-097AE5143ABB}"/>
              </a:ext>
            </a:extLst>
          </p:cNvPr>
          <p:cNvSpPr/>
          <p:nvPr/>
        </p:nvSpPr>
        <p:spPr>
          <a:xfrm>
            <a:off x="771786" y="1172820"/>
            <a:ext cx="4295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의약품의 올바른 </a:t>
            </a:r>
            <a:r>
              <a:rPr lang="ko-KR" altLang="en-US" sz="2400" b="1" spc="-12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보관법</a:t>
            </a:r>
            <a:endParaRPr lang="ko-KR" altLang="en-US" sz="2400" b="1" spc="-120" dirty="0">
              <a:ln>
                <a:solidFill>
                  <a:schemeClr val="bg1">
                    <a:alpha val="0"/>
                  </a:schemeClr>
                </a:solidFill>
              </a:ln>
              <a:latin typeface="+mn-ea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FB8A1BB-012C-4ADF-BEC7-2926D2869FB9}"/>
              </a:ext>
            </a:extLst>
          </p:cNvPr>
          <p:cNvGrpSpPr/>
          <p:nvPr/>
        </p:nvGrpSpPr>
        <p:grpSpPr>
          <a:xfrm>
            <a:off x="1433587" y="1690657"/>
            <a:ext cx="6854532" cy="794576"/>
            <a:chOff x="2446020" y="1921393"/>
            <a:chExt cx="6854532" cy="794576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C1B782E8-EDE3-4412-B59F-315DC6674583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C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2EDC90-918C-41FC-A620-80BB898D3006}"/>
                </a:ext>
              </a:extLst>
            </p:cNvPr>
            <p:cNvSpPr txBox="1"/>
            <p:nvPr/>
          </p:nvSpPr>
          <p:spPr>
            <a:xfrm>
              <a:off x="2567940" y="1921393"/>
              <a:ext cx="6732612" cy="79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약의 변질을 우려하여 모든 약을 냉장고에 보관하지는 마세요</a:t>
              </a:r>
              <a:endPara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C66C5"/>
                </a:solidFill>
                <a:latin typeface="+mn-ea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냉장보관이 필요한 약만 냉장 보관 합니다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.</a:t>
              </a:r>
              <a:endPara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C66C5"/>
                </a:solidFill>
                <a:latin typeface="+mn-ea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BD1ABA5-200F-4BA8-9B25-B7E73DA1D473}"/>
              </a:ext>
            </a:extLst>
          </p:cNvPr>
          <p:cNvSpPr txBox="1"/>
          <p:nvPr/>
        </p:nvSpPr>
        <p:spPr>
          <a:xfrm>
            <a:off x="1555507" y="2485233"/>
            <a:ext cx="9963946" cy="794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해열제 시럽 같은 약은 냉장고에 보관하는 약이 아닙니다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냉장고에 보관하면 약 성분이 엉켜 침전이 일어나기도 하므로 상온 보관하는 것이 좋습니다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ko-KR" altLang="en-US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" name="십자형 5">
            <a:extLst>
              <a:ext uri="{FF2B5EF4-FFF2-40B4-BE49-F238E27FC236}">
                <a16:creationId xmlns:a16="http://schemas.microsoft.com/office/drawing/2014/main" id="{B2FEF72A-767A-4AB6-9E29-444F8F2AACFB}"/>
              </a:ext>
            </a:extLst>
          </p:cNvPr>
          <p:cNvSpPr/>
          <p:nvPr/>
        </p:nvSpPr>
        <p:spPr>
          <a:xfrm rot="2700000">
            <a:off x="7557105" y="3836321"/>
            <a:ext cx="2172475" cy="2172475"/>
          </a:xfrm>
          <a:prstGeom prst="plus">
            <a:avLst>
              <a:gd name="adj" fmla="val 34821"/>
            </a:avLst>
          </a:prstGeom>
          <a:solidFill>
            <a:srgbClr val="ED1C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EB9FC-793E-4BF0-A009-73031467C662}"/>
              </a:ext>
            </a:extLst>
          </p:cNvPr>
          <p:cNvSpPr txBox="1"/>
          <p:nvPr/>
        </p:nvSpPr>
        <p:spPr>
          <a:xfrm>
            <a:off x="2087131" y="4293443"/>
            <a:ext cx="4265270" cy="794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가루약이나 알약을 냉장고에 넣어두면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rgbClr val="FF5C5B"/>
              </a:solidFill>
              <a:latin typeface="+mn-ea"/>
            </a:endParaRPr>
          </a:p>
          <a:p>
            <a:pPr algn="r">
              <a:lnSpc>
                <a:spcPct val="120000"/>
              </a:lnSpc>
            </a:pP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습기가 차서 변질 되기 쉽습니다</a:t>
            </a:r>
            <a:r>
              <a: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.</a:t>
            </a:r>
            <a:endParaRPr lang="ko-KR" altLang="en-US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rgbClr val="FF5C5B"/>
              </a:solidFill>
              <a:latin typeface="+mn-ea"/>
            </a:endParaRP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41529492-4B53-462D-9D7B-70AAAE5636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6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CD1AD701-3D87-407F-9898-459F92AD3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98776" y="1704974"/>
            <a:ext cx="3419475" cy="4389539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13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092EF243-697C-4293-9BDC-34103C03626B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9F1A535-A391-44CD-A57B-566C36588B4F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02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4BC228-459E-41D3-84E1-4A75433A18A7}"/>
              </a:ext>
            </a:extLst>
          </p:cNvPr>
          <p:cNvSpPr txBox="1"/>
          <p:nvPr/>
        </p:nvSpPr>
        <p:spPr>
          <a:xfrm>
            <a:off x="1433587" y="644392"/>
            <a:ext cx="30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올바른 의약품 사용법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CFD31CA1-0B59-44E1-BA7F-28DFBEEADAD5}"/>
              </a:ext>
            </a:extLst>
          </p:cNvPr>
          <p:cNvSpPr/>
          <p:nvPr/>
        </p:nvSpPr>
        <p:spPr>
          <a:xfrm>
            <a:off x="771786" y="1172820"/>
            <a:ext cx="4295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의약품의 올바른 </a:t>
            </a:r>
            <a:r>
              <a:rPr lang="ko-KR" altLang="en-US" sz="2400" b="1" spc="-12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보관법</a:t>
            </a:r>
            <a:endParaRPr lang="ko-KR" altLang="en-US" sz="2400" b="1" spc="-120" dirty="0">
              <a:ln>
                <a:solidFill>
                  <a:schemeClr val="bg1">
                    <a:alpha val="0"/>
                  </a:schemeClr>
                </a:solidFill>
              </a:ln>
              <a:latin typeface="+mn-ea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E937FFB-9C1E-4470-A5B0-2FC388721516}"/>
              </a:ext>
            </a:extLst>
          </p:cNvPr>
          <p:cNvGrpSpPr/>
          <p:nvPr/>
        </p:nvGrpSpPr>
        <p:grpSpPr>
          <a:xfrm>
            <a:off x="1433587" y="1766548"/>
            <a:ext cx="3979386" cy="425245"/>
            <a:chOff x="2446020" y="1921393"/>
            <a:chExt cx="3979386" cy="425245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4037CB43-50B8-4FAB-9069-5939C4EA9FDA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C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606DBF-0CC7-404A-BCD6-E4D584D30A65}"/>
                </a:ext>
              </a:extLst>
            </p:cNvPr>
            <p:cNvSpPr txBox="1"/>
            <p:nvPr/>
          </p:nvSpPr>
          <p:spPr>
            <a:xfrm>
              <a:off x="2567940" y="1921393"/>
              <a:ext cx="3857466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약을 본래 용기에서 옮기지 마세요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A363DD-D129-4FE6-9160-0D8A32A8617D}"/>
              </a:ext>
            </a:extLst>
          </p:cNvPr>
          <p:cNvSpPr txBox="1"/>
          <p:nvPr/>
        </p:nvSpPr>
        <p:spPr>
          <a:xfrm>
            <a:off x="1555507" y="2270887"/>
            <a:ext cx="5011308" cy="794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포장을 뜯거나 통에서 알약을 덜어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담거나 물약 등을 작은 병에 옮기지 않습니다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ko-KR" altLang="en-US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" name="십자형 5">
            <a:extLst>
              <a:ext uri="{FF2B5EF4-FFF2-40B4-BE49-F238E27FC236}">
                <a16:creationId xmlns:a16="http://schemas.microsoft.com/office/drawing/2014/main" id="{309733B7-0788-4B35-90BE-9A71A604B798}"/>
              </a:ext>
            </a:extLst>
          </p:cNvPr>
          <p:cNvSpPr/>
          <p:nvPr/>
        </p:nvSpPr>
        <p:spPr>
          <a:xfrm rot="2700000">
            <a:off x="7181644" y="3187442"/>
            <a:ext cx="2172475" cy="2172475"/>
          </a:xfrm>
          <a:prstGeom prst="plus">
            <a:avLst>
              <a:gd name="adj" fmla="val 34821"/>
            </a:avLst>
          </a:prstGeom>
          <a:solidFill>
            <a:srgbClr val="ED1C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84348A28-6FB4-4571-8715-90F2E56F2B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14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7C616497-8543-4C8E-8469-4841D216E5EF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0E2D1EA-3CD6-4DEC-842B-6F8B9E2B15DE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02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5D86B9-23D1-42A0-B4CC-9C6F85BA7864}"/>
              </a:ext>
            </a:extLst>
          </p:cNvPr>
          <p:cNvSpPr txBox="1"/>
          <p:nvPr/>
        </p:nvSpPr>
        <p:spPr>
          <a:xfrm>
            <a:off x="1433587" y="644392"/>
            <a:ext cx="30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올바른 의약품 사용법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8A48BD8A-F70C-4C35-B92C-CBB525425AE2}"/>
              </a:ext>
            </a:extLst>
          </p:cNvPr>
          <p:cNvSpPr/>
          <p:nvPr/>
        </p:nvSpPr>
        <p:spPr>
          <a:xfrm>
            <a:off x="771786" y="1172820"/>
            <a:ext cx="4295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의약품의 올바른 </a:t>
            </a:r>
            <a:r>
              <a:rPr lang="ko-KR" altLang="en-US" sz="2400" b="1" spc="-12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보관법</a:t>
            </a:r>
            <a:endParaRPr lang="ko-KR" altLang="en-US" sz="2400" b="1" spc="-120" dirty="0">
              <a:ln>
                <a:solidFill>
                  <a:schemeClr val="bg1">
                    <a:alpha val="0"/>
                  </a:schemeClr>
                </a:solidFill>
              </a:ln>
              <a:latin typeface="+mn-ea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B1E14C9-EA15-4790-B4DC-3875B566D7FC}"/>
              </a:ext>
            </a:extLst>
          </p:cNvPr>
          <p:cNvGrpSpPr/>
          <p:nvPr/>
        </p:nvGrpSpPr>
        <p:grpSpPr>
          <a:xfrm>
            <a:off x="1433587" y="1766548"/>
            <a:ext cx="4220478" cy="425245"/>
            <a:chOff x="2446020" y="1921393"/>
            <a:chExt cx="4220478" cy="425245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CACD2D22-8528-4833-B997-70D9FD672622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C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2DB545-1F16-4607-8902-B8B205D41F84}"/>
                </a:ext>
              </a:extLst>
            </p:cNvPr>
            <p:cNvSpPr txBox="1"/>
            <p:nvPr/>
          </p:nvSpPr>
          <p:spPr>
            <a:xfrm>
              <a:off x="2567940" y="1921393"/>
              <a:ext cx="4098558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의심스러운 약은 먹지 말고 버리세요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86203D9-72CF-4F3F-B378-C8ED8857FFFD}"/>
              </a:ext>
            </a:extLst>
          </p:cNvPr>
          <p:cNvSpPr txBox="1"/>
          <p:nvPr/>
        </p:nvSpPr>
        <p:spPr>
          <a:xfrm>
            <a:off x="1555507" y="2270887"/>
            <a:ext cx="6973704" cy="794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설명서를 잃어버린 약이나 구매한지 오래되어 사용기한을 알 수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없는 약은 아까워 하지 말고 버리세요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ko-KR" altLang="en-US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027E2BC6-70D8-44CB-AB01-7E9328F2C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81377" y="2444064"/>
            <a:ext cx="4854169" cy="3439231"/>
          </a:xfrm>
          <a:prstGeom prst="rect">
            <a:avLst/>
          </a:prstGeom>
        </p:spPr>
      </p:pic>
      <p:sp>
        <p:nvSpPr>
          <p:cNvPr id="6" name="십자형 5">
            <a:extLst>
              <a:ext uri="{FF2B5EF4-FFF2-40B4-BE49-F238E27FC236}">
                <a16:creationId xmlns:a16="http://schemas.microsoft.com/office/drawing/2014/main" id="{09CD0A67-9F0D-4330-BF62-60D5E2A44E10}"/>
              </a:ext>
            </a:extLst>
          </p:cNvPr>
          <p:cNvSpPr/>
          <p:nvPr/>
        </p:nvSpPr>
        <p:spPr>
          <a:xfrm rot="2700000">
            <a:off x="7487601" y="3271603"/>
            <a:ext cx="2172475" cy="2172475"/>
          </a:xfrm>
          <a:prstGeom prst="plus">
            <a:avLst>
              <a:gd name="adj" fmla="val 34821"/>
            </a:avLst>
          </a:prstGeom>
          <a:solidFill>
            <a:srgbClr val="ED1C2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339970-AE63-4F22-B471-722CCD2FCA6B}"/>
              </a:ext>
            </a:extLst>
          </p:cNvPr>
          <p:cNvSpPr txBox="1"/>
          <p:nvPr/>
        </p:nvSpPr>
        <p:spPr>
          <a:xfrm>
            <a:off x="6417938" y="3147046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?</a:t>
            </a:r>
            <a:endParaRPr lang="ko-KR" altLang="en-US" sz="9600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6EA648-AADC-4F72-BAF3-5CE6B24A6E68}"/>
              </a:ext>
            </a:extLst>
          </p:cNvPr>
          <p:cNvSpPr txBox="1"/>
          <p:nvPr/>
        </p:nvSpPr>
        <p:spPr>
          <a:xfrm>
            <a:off x="1178059" y="4229555"/>
            <a:ext cx="3909404" cy="425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약보다 중요한 것이 우리 몸입니다</a:t>
            </a:r>
            <a:r>
              <a: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.</a:t>
            </a:r>
            <a:endParaRPr lang="ko-KR" altLang="en-US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rgbClr val="FF5C5B"/>
              </a:solidFill>
              <a:latin typeface="+mn-ea"/>
            </a:endParaRP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E1C55109-68E4-4245-835B-59F6E3D93D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15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CE31855-3D0A-46E5-8F05-17682F92D4B3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0BC311-6131-428B-8A0D-B099F954A02A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02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821F5-F706-499D-93F1-6D1D16CF66A3}"/>
              </a:ext>
            </a:extLst>
          </p:cNvPr>
          <p:cNvSpPr txBox="1"/>
          <p:nvPr/>
        </p:nvSpPr>
        <p:spPr>
          <a:xfrm>
            <a:off x="1433587" y="644392"/>
            <a:ext cx="30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올바른 의약품 사용법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1451A931-6646-455A-9737-FEFF5DDCE60E}"/>
              </a:ext>
            </a:extLst>
          </p:cNvPr>
          <p:cNvSpPr/>
          <p:nvPr/>
        </p:nvSpPr>
        <p:spPr>
          <a:xfrm>
            <a:off x="771786" y="1172820"/>
            <a:ext cx="4295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의약품의 올바른 폐기방법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8D46D0-DF87-441D-987D-5CBD5B7C1CE0}"/>
              </a:ext>
            </a:extLst>
          </p:cNvPr>
          <p:cNvSpPr txBox="1"/>
          <p:nvPr/>
        </p:nvSpPr>
        <p:spPr>
          <a:xfrm>
            <a:off x="1168786" y="1714500"/>
            <a:ext cx="10315742" cy="794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환경을 보호하기 위해 </a:t>
            </a: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지자체에 따라</a:t>
            </a: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폐의약품은 </a:t>
            </a: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일반쓰레기로 수거</a:t>
            </a: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하거나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</a:p>
          <a:p>
            <a:pPr algn="l">
              <a:lnSpc>
                <a:spcPct val="120000"/>
              </a:lnSpc>
            </a:pP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약국이나 보건소</a:t>
            </a:r>
            <a:r>
              <a: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관공서를 </a:t>
            </a: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통해 </a:t>
            </a: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수거</a:t>
            </a: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하여  환경을 해치지 않도록 </a:t>
            </a: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고온 소각</a:t>
            </a: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하여 </a:t>
            </a: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처리</a:t>
            </a: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합니다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r>
              <a: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ko-KR" altLang="en-US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B8B6A8C5-3E20-4497-9349-7F339344F5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96905" y="2861435"/>
            <a:ext cx="3796399" cy="276101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0BE17E13-7082-4A96-9CFF-A9C1E4D02A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1E798C98-207D-4571-A608-1DD7FEF597FA}"/>
              </a:ext>
            </a:extLst>
          </p:cNvPr>
          <p:cNvGrpSpPr/>
          <p:nvPr/>
        </p:nvGrpSpPr>
        <p:grpSpPr>
          <a:xfrm>
            <a:off x="7171369" y="2729874"/>
            <a:ext cx="3371065" cy="2855588"/>
            <a:chOff x="7171369" y="2729874"/>
            <a:chExt cx="3371065" cy="2855588"/>
          </a:xfrm>
        </p:grpSpPr>
        <p:pic>
          <p:nvPicPr>
            <p:cNvPr id="20" name="Picture 5" descr="페의약품수거함">
              <a:extLst>
                <a:ext uri="{FF2B5EF4-FFF2-40B4-BE49-F238E27FC236}">
                  <a16:creationId xmlns:a16="http://schemas.microsoft.com/office/drawing/2014/main" id="{73985883-724E-493F-9DA8-F140C6E02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369" y="2729874"/>
              <a:ext cx="3371065" cy="28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9E075D4F-53B2-417C-BB64-301077C078B3}"/>
                </a:ext>
              </a:extLst>
            </p:cNvPr>
            <p:cNvSpPr/>
            <p:nvPr/>
          </p:nvSpPr>
          <p:spPr>
            <a:xfrm>
              <a:off x="7667625" y="5216525"/>
              <a:ext cx="1498600" cy="241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90E4C15-2C80-4EF8-A83C-49CA3F27AE7C}"/>
                </a:ext>
              </a:extLst>
            </p:cNvPr>
            <p:cNvSpPr/>
            <p:nvPr/>
          </p:nvSpPr>
          <p:spPr>
            <a:xfrm>
              <a:off x="9586246" y="4926011"/>
              <a:ext cx="308849" cy="290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A0CE61F7-CB9F-4131-BC9F-E163327EE466}"/>
                </a:ext>
              </a:extLst>
            </p:cNvPr>
            <p:cNvSpPr/>
            <p:nvPr/>
          </p:nvSpPr>
          <p:spPr>
            <a:xfrm>
              <a:off x="9980820" y="4688547"/>
              <a:ext cx="334296" cy="290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326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5825816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16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E494659-DF16-4EAC-B456-2219F8F18947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9193E6D-B7A5-4949-A0F2-178E23C92011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02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BB7522-E6D9-4F8A-A75A-2AA677F10349}"/>
              </a:ext>
            </a:extLst>
          </p:cNvPr>
          <p:cNvSpPr txBox="1"/>
          <p:nvPr/>
        </p:nvSpPr>
        <p:spPr>
          <a:xfrm>
            <a:off x="1433587" y="644392"/>
            <a:ext cx="30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올바른 의약품 사용법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29C7C156-790D-4D24-A5C0-69A5D63BEA9B}"/>
              </a:ext>
            </a:extLst>
          </p:cNvPr>
          <p:cNvSpPr/>
          <p:nvPr/>
        </p:nvSpPr>
        <p:spPr>
          <a:xfrm>
            <a:off x="771786" y="1172820"/>
            <a:ext cx="5834754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의약품의 표준 사용 기한 </a:t>
            </a:r>
            <a:r>
              <a:rPr lang="en-US" altLang="ko-KR" spc="-1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(</a:t>
            </a:r>
            <a:r>
              <a:rPr lang="ko-KR" altLang="en-US" spc="-1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통상적인 사용 기한</a:t>
            </a:r>
            <a:r>
              <a:rPr lang="en-US" altLang="ko-KR" spc="-1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)</a:t>
            </a:r>
            <a:endParaRPr lang="ko-KR" altLang="en-US" sz="2400" spc="-120" dirty="0">
              <a:ln>
                <a:solidFill>
                  <a:schemeClr val="bg1">
                    <a:alpha val="0"/>
                  </a:schemeClr>
                </a:solidFill>
              </a:ln>
              <a:latin typeface="+mn-ea"/>
            </a:endParaRP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CE7694F5-4EB9-4C1D-AAAF-72D862FD6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1F292CA-729A-429E-A8AC-C508177A83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0" y="1592726"/>
            <a:ext cx="10080000" cy="99202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7C8EDCA-58C9-4E6E-9E6C-8B11CE0D75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34" y="2614821"/>
            <a:ext cx="10080000" cy="68096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CC053BD-5C90-4084-BDFA-1CD01DEC1C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0" y="3325856"/>
            <a:ext cx="10080000" cy="166458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35B5B3A-8BAB-4DEA-AA1B-77028FF4A7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8" y="5020511"/>
            <a:ext cx="10080000" cy="3446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B003ACD-69EC-414A-ACF0-089CE6A3C1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0" y="5395266"/>
            <a:ext cx="10080000" cy="680967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EB265966-4628-46A7-A23B-14D7562644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22" y="6106299"/>
            <a:ext cx="10080000" cy="35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3246C0CF-DE30-4FE2-817F-1A4ADF93DA5A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9E4D6E8-849F-416E-86EA-1B76E0A08A19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03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86CBCC-8D18-4EEB-9BC2-0E53EF16691A}"/>
              </a:ext>
            </a:extLst>
          </p:cNvPr>
          <p:cNvSpPr txBox="1"/>
          <p:nvPr/>
        </p:nvSpPr>
        <p:spPr>
          <a:xfrm>
            <a:off x="1433587" y="644392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약의 작용과 부작용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17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sp>
        <p:nvSpPr>
          <p:cNvPr id="2" name="사각형: 잘린 대각선 방향 모서리 1">
            <a:extLst>
              <a:ext uri="{FF2B5EF4-FFF2-40B4-BE49-F238E27FC236}">
                <a16:creationId xmlns:a16="http://schemas.microsoft.com/office/drawing/2014/main" id="{4D10EB0B-5C4D-42E0-A029-96847BF5D4D3}"/>
              </a:ext>
            </a:extLst>
          </p:cNvPr>
          <p:cNvSpPr/>
          <p:nvPr/>
        </p:nvSpPr>
        <p:spPr>
          <a:xfrm>
            <a:off x="771786" y="1172820"/>
            <a:ext cx="4295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약의 부작용 </a:t>
            </a:r>
            <a:r>
              <a:rPr lang="en-US" altLang="ko-KR" sz="24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(</a:t>
            </a:r>
            <a:r>
              <a:rPr lang="ko-KR" altLang="en-US" sz="24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약물이상반응</a:t>
            </a:r>
            <a:r>
              <a:rPr lang="en-US" altLang="ko-KR" sz="24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)</a:t>
            </a:r>
            <a:endParaRPr lang="ko-KR" altLang="en-US" sz="2400" b="1" spc="-120" dirty="0">
              <a:ln>
                <a:solidFill>
                  <a:schemeClr val="bg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F6933E-F7CB-400E-B6C9-63D82DE212DF}"/>
              </a:ext>
            </a:extLst>
          </p:cNvPr>
          <p:cNvSpPr txBox="1"/>
          <p:nvPr/>
        </p:nvSpPr>
        <p:spPr>
          <a:xfrm>
            <a:off x="1168786" y="1677557"/>
            <a:ext cx="9240671" cy="794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잘못된 약의 사용 뿐 아니라 정상적인 약의 사용에서도 부작용은 나타날 수 있습니다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피부 발진</a:t>
            </a:r>
            <a:r>
              <a: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spc="-120" dirty="0" err="1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속쓰림</a:t>
            </a:r>
            <a:r>
              <a: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어지러움</a:t>
            </a:r>
            <a:r>
              <a: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두통 등</a:t>
            </a: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13A6CC48-4DEC-4EDD-BDB5-A61DC696B2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039FF8-0474-4B3F-8579-66968E8708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86" y="2587174"/>
            <a:ext cx="9240671" cy="372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6" name="그림 5" descr="분홍색, 작은, 조그만, 소녀이(가) 표시된 사진&#10;&#10;자동 생성된 설명">
            <a:extLst>
              <a:ext uri="{FF2B5EF4-FFF2-40B4-BE49-F238E27FC236}">
                <a16:creationId xmlns:a16="http://schemas.microsoft.com/office/drawing/2014/main" id="{5902F56A-5D92-487B-BB5C-692A624AB2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5" t="17329" r="12313" b="16216"/>
          <a:stretch/>
        </p:blipFill>
        <p:spPr>
          <a:xfrm>
            <a:off x="6895639" y="1370602"/>
            <a:ext cx="4638406" cy="4638406"/>
          </a:xfrm>
          <a:prstGeom prst="ellipse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18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25777760-6316-4081-8C9C-904F2E0015FA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FA97226-46BC-4589-9351-CCA7F8691832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03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0D7C5D-B44B-4644-911E-F295138DA9F5}"/>
              </a:ext>
            </a:extLst>
          </p:cNvPr>
          <p:cNvSpPr txBox="1"/>
          <p:nvPr/>
        </p:nvSpPr>
        <p:spPr>
          <a:xfrm>
            <a:off x="1433587" y="644392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약의 작용과 부작용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7548B927-F43B-48BF-8712-654B44C28A0D}"/>
              </a:ext>
            </a:extLst>
          </p:cNvPr>
          <p:cNvSpPr/>
          <p:nvPr/>
        </p:nvSpPr>
        <p:spPr>
          <a:xfrm>
            <a:off x="771786" y="1172820"/>
            <a:ext cx="4295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약물 오남용 문제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5AD2A0-2E47-485B-9F36-4F9E23D7C5E0}"/>
              </a:ext>
            </a:extLst>
          </p:cNvPr>
          <p:cNvSpPr txBox="1"/>
          <p:nvPr/>
        </p:nvSpPr>
        <p:spPr>
          <a:xfrm>
            <a:off x="2321723" y="3294229"/>
            <a:ext cx="4465966" cy="1533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약을 올바르게 사용하지 않으면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rgbClr val="FF5C5B"/>
              </a:solidFill>
              <a:latin typeface="+mn-ea"/>
            </a:endParaRPr>
          </a:p>
          <a:p>
            <a:pPr algn="r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약의 효과가 없거나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, </a:t>
            </a:r>
          </a:p>
          <a:p>
            <a:pPr algn="r">
              <a:lnSpc>
                <a:spcPct val="120000"/>
              </a:lnSpc>
            </a:pP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병을 더욱 악화 시키거나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,</a:t>
            </a:r>
          </a:p>
          <a:p>
            <a:pPr algn="r">
              <a:lnSpc>
                <a:spcPct val="120000"/>
              </a:lnSpc>
            </a:pP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이전에 없던 부작용이 생길 수 있습니다</a:t>
            </a:r>
            <a:r>
              <a: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.</a:t>
            </a:r>
            <a:endParaRPr lang="ko-KR" altLang="en-US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rgbClr val="FF5C5B"/>
              </a:solidFill>
              <a:latin typeface="+mn-ea"/>
            </a:endParaRP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DE75A299-2461-4674-9D6F-FCD3669AB0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D5DF57-A64D-46E0-951D-B8946CAAAB10}"/>
              </a:ext>
            </a:extLst>
          </p:cNvPr>
          <p:cNvSpPr txBox="1"/>
          <p:nvPr/>
        </p:nvSpPr>
        <p:spPr>
          <a:xfrm>
            <a:off x="730145" y="1677557"/>
            <a:ext cx="5791970" cy="1163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오용</a:t>
            </a: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</a:t>
            </a: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질병 연령 등에 맞지 않게 잘못 사용하는 경우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남용</a:t>
            </a: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</a:t>
            </a: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정해진 양보다 많은 양의 약을 복용하거나</a:t>
            </a: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</a:p>
          <a:p>
            <a:pPr algn="l">
              <a:lnSpc>
                <a:spcPct val="120000"/>
              </a:lnSpc>
            </a:pPr>
            <a:r>
              <a: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   </a:t>
            </a:r>
            <a:r>
              <a:rPr lang="ko-KR" altLang="en-US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자가 판단에 따라 마음대로 복용하는 경우</a:t>
            </a:r>
          </a:p>
        </p:txBody>
      </p:sp>
    </p:spTree>
    <p:extLst>
      <p:ext uri="{BB962C8B-B14F-4D97-AF65-F5344CB8AC3E}">
        <p14:creationId xmlns:p14="http://schemas.microsoft.com/office/powerpoint/2010/main" val="407542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19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A9E2752-1EA5-4614-A190-889A353E4F9F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972A520-8FF9-44A2-8077-1936A1EFFED4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03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0862B8-8DA7-425B-BBC7-65ACDC7872CE}"/>
              </a:ext>
            </a:extLst>
          </p:cNvPr>
          <p:cNvSpPr txBox="1"/>
          <p:nvPr/>
        </p:nvSpPr>
        <p:spPr>
          <a:xfrm>
            <a:off x="1433587" y="644392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약의 작용과 부작용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93289AF9-336C-40B8-A7CA-DAFB9CA8D283}"/>
              </a:ext>
            </a:extLst>
          </p:cNvPr>
          <p:cNvSpPr/>
          <p:nvPr/>
        </p:nvSpPr>
        <p:spPr>
          <a:xfrm>
            <a:off x="771786" y="1172820"/>
            <a:ext cx="4295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의약품 부작용 피해구제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3DBF10B4-76DC-43DE-8EC1-069101145312}"/>
              </a:ext>
            </a:extLst>
          </p:cNvPr>
          <p:cNvGrpSpPr/>
          <p:nvPr/>
        </p:nvGrpSpPr>
        <p:grpSpPr>
          <a:xfrm>
            <a:off x="5509610" y="1766548"/>
            <a:ext cx="4005034" cy="425245"/>
            <a:chOff x="2446020" y="1921393"/>
            <a:chExt cx="4005034" cy="425245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0AF7EF0B-2E3B-4996-A413-33270A783997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C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B60F40-EE50-4A71-A933-BD8A978BE253}"/>
                </a:ext>
              </a:extLst>
            </p:cNvPr>
            <p:cNvSpPr txBox="1"/>
            <p:nvPr/>
          </p:nvSpPr>
          <p:spPr>
            <a:xfrm>
              <a:off x="2567940" y="1921393"/>
              <a:ext cx="3883114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의약품 부작용 피해구제 사업이란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?</a:t>
              </a:r>
              <a:endPara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C66C5"/>
                </a:solidFill>
                <a:latin typeface="+mn-ea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9E2B02-4528-4F95-8DF8-00D650DD8BE1}"/>
              </a:ext>
            </a:extLst>
          </p:cNvPr>
          <p:cNvSpPr txBox="1"/>
          <p:nvPr/>
        </p:nvSpPr>
        <p:spPr>
          <a:xfrm>
            <a:off x="5631530" y="2223727"/>
            <a:ext cx="5778505" cy="1389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정상적인 의약품 사용에도 불구하고 의약품 부작용으로</a:t>
            </a:r>
            <a:endParaRPr lang="en-US" altLang="ko-KR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사망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장애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입원 진료 등의 피해를 입은 환자 및 유족들에게</a:t>
            </a:r>
            <a:endParaRPr lang="en-US" altLang="ko-KR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사망 일시 보상금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장례비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장애 일시 보상금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입원 진료비를</a:t>
            </a:r>
            <a:endParaRPr lang="en-US" altLang="ko-KR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지급 하는 사업 입니다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2C1333-E5F5-4D86-8809-1CDFA19CA835}"/>
              </a:ext>
            </a:extLst>
          </p:cNvPr>
          <p:cNvSpPr txBox="1"/>
          <p:nvPr/>
        </p:nvSpPr>
        <p:spPr>
          <a:xfrm>
            <a:off x="6666543" y="4184390"/>
            <a:ext cx="4988225" cy="944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의약품 부작용 신고 및 피해 구제 상담 신청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rgbClr val="FF5C5B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2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Arial Black" panose="020B0A04020102020204" pitchFamily="34" charset="0"/>
              </a:rPr>
              <a:t>1644 – 6223 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(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한국의약품안전관리원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)</a:t>
            </a:r>
            <a:endParaRPr lang="ko-KR" altLang="en-US" sz="28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rgbClr val="FF5C5B"/>
              </a:solidFill>
              <a:latin typeface="+mn-ea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5F27999F-9722-43AC-ACA2-907B6E3373ED}"/>
              </a:ext>
            </a:extLst>
          </p:cNvPr>
          <p:cNvSpPr/>
          <p:nvPr/>
        </p:nvSpPr>
        <p:spPr>
          <a:xfrm>
            <a:off x="5690481" y="4205948"/>
            <a:ext cx="937787" cy="937787"/>
          </a:xfrm>
          <a:prstGeom prst="ellipse">
            <a:avLst/>
          </a:prstGeom>
          <a:solidFill>
            <a:srgbClr val="FF5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B2D8B172-4CED-4030-926E-A8C6A5223C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7924" y="4479578"/>
            <a:ext cx="342900" cy="390525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BFC41310-CDE2-4AD4-B71D-F9D46188F1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EEBE7691-1D68-49FC-9635-FB1C827502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5685" y="1801119"/>
            <a:ext cx="4613139" cy="445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CBAA3FE-906D-453B-AFDA-87F2EC7BB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4B9F8FC-8F7E-447C-82E8-CE4491A78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4000"/>
          <a:stretch/>
        </p:blipFill>
        <p:spPr>
          <a:xfrm>
            <a:off x="411480" y="1118020"/>
            <a:ext cx="2658717" cy="24460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4F8CD5-7558-473C-B3C6-FA7E9B20A050}"/>
              </a:ext>
            </a:extLst>
          </p:cNvPr>
          <p:cNvSpPr txBox="1"/>
          <p:nvPr/>
        </p:nvSpPr>
        <p:spPr>
          <a:xfrm>
            <a:off x="1104683" y="1865642"/>
            <a:ext cx="1282402" cy="789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ko-KR" altLang="en-US" sz="4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주제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AA46BA-5157-4BEB-9877-63073A7871DE}"/>
              </a:ext>
            </a:extLst>
          </p:cNvPr>
          <p:cNvSpPr txBox="1"/>
          <p:nvPr/>
        </p:nvSpPr>
        <p:spPr>
          <a:xfrm>
            <a:off x="3314035" y="1553841"/>
            <a:ext cx="7992139" cy="15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우리나라의 보건의료환경에 대한 북한이탈 주민의 이해를 돕고 이에 적응하며</a:t>
            </a:r>
            <a:r>
              <a:rPr lang="en-US" altLang="ko-KR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건강한 삶을 영위하기 위한 의약품의 올바른 사용 방법을 안내한다</a:t>
            </a:r>
            <a:r>
              <a:rPr lang="en-US" altLang="ko-KR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ko-KR" altLang="en-US" sz="2800" spc="-120" dirty="0" err="1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16" name="그래픽 15">
            <a:extLst>
              <a:ext uri="{FF2B5EF4-FFF2-40B4-BE49-F238E27FC236}">
                <a16:creationId xmlns:a16="http://schemas.microsoft.com/office/drawing/2014/main" id="{9633F3C3-526E-48D0-805F-98B3E4745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sp>
        <p:nvSpPr>
          <p:cNvPr id="17" name="슬라이드 번호 개체 틀 4">
            <a:extLst>
              <a:ext uri="{FF2B5EF4-FFF2-40B4-BE49-F238E27FC236}">
                <a16:creationId xmlns:a16="http://schemas.microsoft.com/office/drawing/2014/main" id="{DD05CC89-DFD2-47A9-BE4F-D6FD0408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2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그림 20" descr="장난감이(가) 표시된 사진&#10;&#10;자동 생성된 설명">
            <a:extLst>
              <a:ext uri="{FF2B5EF4-FFF2-40B4-BE49-F238E27FC236}">
                <a16:creationId xmlns:a16="http://schemas.microsoft.com/office/drawing/2014/main" id="{E708B8D2-9904-401D-959A-ED36E1DE9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49" y="3146393"/>
            <a:ext cx="3552825" cy="3552825"/>
          </a:xfrm>
          <a:prstGeom prst="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EBCEA7D4-7F44-483D-AF2E-0D587C14F2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쥐고있는, 남자, 착용, 테이블이(가) 표시된 사진&#10;&#10;자동 생성된 설명">
            <a:extLst>
              <a:ext uri="{FF2B5EF4-FFF2-40B4-BE49-F238E27FC236}">
                <a16:creationId xmlns:a16="http://schemas.microsoft.com/office/drawing/2014/main" id="{E547A544-E451-4E92-982A-3506B9126F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522"/>
          <a:stretch/>
        </p:blipFill>
        <p:spPr>
          <a:xfrm>
            <a:off x="771788" y="1683397"/>
            <a:ext cx="4844152" cy="427864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3246C0CF-DE30-4FE2-817F-1A4ADF93DA5A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9E4D6E8-849F-416E-86EA-1B76E0A08A19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04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86CBCC-8D18-4EEB-9BC2-0E53EF16691A}"/>
              </a:ext>
            </a:extLst>
          </p:cNvPr>
          <p:cNvSpPr txBox="1"/>
          <p:nvPr/>
        </p:nvSpPr>
        <p:spPr>
          <a:xfrm>
            <a:off x="1433586" y="644392"/>
            <a:ext cx="350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병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· </a:t>
            </a:r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의원 이용방법</a:t>
            </a:r>
          </a:p>
          <a:p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20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sp>
        <p:nvSpPr>
          <p:cNvPr id="5" name="사각형: 잘린 대각선 방향 모서리 4">
            <a:extLst>
              <a:ext uri="{FF2B5EF4-FFF2-40B4-BE49-F238E27FC236}">
                <a16:creationId xmlns:a16="http://schemas.microsoft.com/office/drawing/2014/main" id="{D6511A2E-B648-4E93-A77B-AEA2646F039F}"/>
              </a:ext>
            </a:extLst>
          </p:cNvPr>
          <p:cNvSpPr/>
          <p:nvPr/>
        </p:nvSpPr>
        <p:spPr>
          <a:xfrm>
            <a:off x="771786" y="1172820"/>
            <a:ext cx="373758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대한민국의 보건의료 현황</a:t>
            </a: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17CEA991-AEA7-4613-9DE1-BAC95EF47220}"/>
              </a:ext>
            </a:extLst>
          </p:cNvPr>
          <p:cNvSpPr/>
          <p:nvPr/>
        </p:nvSpPr>
        <p:spPr>
          <a:xfrm>
            <a:off x="5081005" y="1787633"/>
            <a:ext cx="1216793" cy="1216793"/>
          </a:xfrm>
          <a:prstGeom prst="ellipse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0F47B6FF-3C85-4BA6-A417-E9EB1D62E44F}"/>
              </a:ext>
            </a:extLst>
          </p:cNvPr>
          <p:cNvSpPr/>
          <p:nvPr/>
        </p:nvSpPr>
        <p:spPr>
          <a:xfrm>
            <a:off x="5081005" y="3231036"/>
            <a:ext cx="1216793" cy="121679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F170460-12F2-420C-943A-95796D0CD53D}"/>
              </a:ext>
            </a:extLst>
          </p:cNvPr>
          <p:cNvSpPr/>
          <p:nvPr/>
        </p:nvSpPr>
        <p:spPr>
          <a:xfrm>
            <a:off x="5081005" y="4666503"/>
            <a:ext cx="1216793" cy="1216793"/>
          </a:xfrm>
          <a:prstGeom prst="ellipse">
            <a:avLst/>
          </a:prstGeom>
          <a:solidFill>
            <a:srgbClr val="11C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B8BE818-788A-4E0E-B03A-41551E71178A}"/>
              </a:ext>
            </a:extLst>
          </p:cNvPr>
          <p:cNvGrpSpPr/>
          <p:nvPr/>
        </p:nvGrpSpPr>
        <p:grpSpPr>
          <a:xfrm>
            <a:off x="6552601" y="2186156"/>
            <a:ext cx="2361636" cy="425245"/>
            <a:chOff x="2446020" y="1921393"/>
            <a:chExt cx="2361636" cy="425245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3506ABA8-9BED-4699-8F7A-7DE6F651177C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C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A6E144-C016-49C2-AEA4-5A130DFD3DF1}"/>
                </a:ext>
              </a:extLst>
            </p:cNvPr>
            <p:cNvSpPr txBox="1"/>
            <p:nvPr/>
          </p:nvSpPr>
          <p:spPr>
            <a:xfrm>
              <a:off x="2567940" y="1921393"/>
              <a:ext cx="2239716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의약품이 충분하다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.</a:t>
              </a:r>
              <a:endPara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C66C5"/>
                </a:solidFill>
                <a:latin typeface="+mn-ea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9669822-1A81-4B29-924B-17BF9E403138}"/>
              </a:ext>
            </a:extLst>
          </p:cNvPr>
          <p:cNvGrpSpPr/>
          <p:nvPr/>
        </p:nvGrpSpPr>
        <p:grpSpPr>
          <a:xfrm>
            <a:off x="6552601" y="3416787"/>
            <a:ext cx="3956944" cy="794576"/>
            <a:chOff x="2446020" y="1921393"/>
            <a:chExt cx="3956944" cy="794576"/>
          </a:xfrm>
        </p:grpSpPr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62E2D649-3129-4637-8071-12F4593CE7F9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B7A49B-3A55-4C2B-9806-31CF1F7C3512}"/>
                </a:ext>
              </a:extLst>
            </p:cNvPr>
            <p:cNvSpPr txBox="1"/>
            <p:nvPr/>
          </p:nvSpPr>
          <p:spPr>
            <a:xfrm>
              <a:off x="2567940" y="1921393"/>
              <a:ext cx="3835024" cy="79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0B0F0"/>
                  </a:solidFill>
                  <a:latin typeface="+mn-ea"/>
                </a:rPr>
                <a:t>의료기기의 발달로</a:t>
              </a:r>
              <a:endPara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0B0F0"/>
                </a:solidFill>
                <a:latin typeface="+mn-ea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0B0F0"/>
                  </a:solidFill>
                  <a:latin typeface="+mn-ea"/>
                </a:rPr>
                <a:t>질병의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0B0F0"/>
                  </a:solidFill>
                  <a:latin typeface="+mn-ea"/>
                </a:rPr>
                <a:t> </a:t>
              </a: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0B0F0"/>
                  </a:solidFill>
                  <a:latin typeface="+mn-ea"/>
                </a:rPr>
                <a:t>진단에는 검사가 필수이다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0B0F0"/>
                  </a:solidFill>
                  <a:latin typeface="+mn-ea"/>
                </a:rPr>
                <a:t>.</a:t>
              </a:r>
              <a:endPara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0B0F0"/>
                </a:solidFill>
                <a:latin typeface="+mn-ea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87509405-108D-4525-81FF-685531C490BC}"/>
              </a:ext>
            </a:extLst>
          </p:cNvPr>
          <p:cNvGrpSpPr/>
          <p:nvPr/>
        </p:nvGrpSpPr>
        <p:grpSpPr>
          <a:xfrm>
            <a:off x="6552601" y="4707293"/>
            <a:ext cx="5144449" cy="1163908"/>
            <a:chOff x="2446020" y="1921393"/>
            <a:chExt cx="5144449" cy="1163908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D0320206-5C44-4B57-8B08-6837010363EA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11C9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2E67A1-3435-4CF3-8D7C-F1421211CFCA}"/>
                </a:ext>
              </a:extLst>
            </p:cNvPr>
            <p:cNvSpPr txBox="1"/>
            <p:nvPr/>
          </p:nvSpPr>
          <p:spPr>
            <a:xfrm>
              <a:off x="2567940" y="1921393"/>
              <a:ext cx="5022529" cy="1163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11C98C"/>
                  </a:solidFill>
                  <a:latin typeface="+mn-ea"/>
                </a:rPr>
                <a:t>건강보험이 전국민에게 적용되므로 진료비와</a:t>
              </a:r>
              <a:endPara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11C98C"/>
                </a:solidFill>
                <a:latin typeface="+mn-ea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11C98C"/>
                  </a:solidFill>
                  <a:latin typeface="+mn-ea"/>
                </a:rPr>
                <a:t>약 제비의 부담이 적으나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11C98C"/>
                  </a:solidFill>
                  <a:latin typeface="+mn-ea"/>
                </a:rPr>
                <a:t>, </a:t>
              </a: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11C98C"/>
                  </a:solidFill>
                  <a:latin typeface="+mn-ea"/>
                </a:rPr>
                <a:t>매월 자신의 소득에</a:t>
              </a:r>
              <a:endPara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11C98C"/>
                </a:solidFill>
                <a:latin typeface="+mn-ea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11C98C"/>
                  </a:solidFill>
                  <a:latin typeface="+mn-ea"/>
                </a:rPr>
                <a:t>따라 보험료를 납부해야 한다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11C98C"/>
                  </a:solidFill>
                  <a:latin typeface="+mn-ea"/>
                </a:rPr>
                <a:t>.</a:t>
              </a:r>
              <a:endPara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11C98C"/>
                </a:solidFill>
                <a:latin typeface="+mn-ea"/>
              </a:endParaRPr>
            </a:p>
          </p:txBody>
        </p:sp>
      </p:grpSp>
      <p:pic>
        <p:nvPicPr>
          <p:cNvPr id="12" name="그래픽 11">
            <a:extLst>
              <a:ext uri="{FF2B5EF4-FFF2-40B4-BE49-F238E27FC236}">
                <a16:creationId xmlns:a16="http://schemas.microsoft.com/office/drawing/2014/main" id="{F39E5B10-49DB-4086-8433-B109ED4511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25615" y="2157228"/>
            <a:ext cx="457200" cy="457200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D515AEA4-6C76-4155-9820-24AEFEEA58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56038" y="3547375"/>
            <a:ext cx="466725" cy="533400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D9DBFAD0-9C8F-413E-A3B4-FF9F819F56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81736" y="5019329"/>
            <a:ext cx="433407" cy="465120"/>
          </a:xfrm>
          <a:prstGeom prst="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7DA8604E-79C3-4DA8-8D72-8E1693B2E4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5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3246C0CF-DE30-4FE2-817F-1A4ADF93DA5A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9E4D6E8-849F-416E-86EA-1B76E0A08A19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04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86CBCC-8D18-4EEB-9BC2-0E53EF16691A}"/>
              </a:ext>
            </a:extLst>
          </p:cNvPr>
          <p:cNvSpPr txBox="1"/>
          <p:nvPr/>
        </p:nvSpPr>
        <p:spPr>
          <a:xfrm>
            <a:off x="1433587" y="644392"/>
            <a:ext cx="2576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병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· </a:t>
            </a:r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의원 이용방법</a:t>
            </a:r>
          </a:p>
        </p:txBody>
      </p: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21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pic>
        <p:nvPicPr>
          <p:cNvPr id="7" name="그림 6" descr="화이트보드이(가) 표시된 사진&#10;&#10;자동 생성된 설명">
            <a:extLst>
              <a:ext uri="{FF2B5EF4-FFF2-40B4-BE49-F238E27FC236}">
                <a16:creationId xmlns:a16="http://schemas.microsoft.com/office/drawing/2014/main" id="{47CEDC2F-1FE4-4ED0-9277-DAD7270047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r="11072" b="11545"/>
          <a:stretch/>
        </p:blipFill>
        <p:spPr>
          <a:xfrm>
            <a:off x="979752" y="1153511"/>
            <a:ext cx="4242878" cy="4855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5EC937-32F0-4A97-B693-4C66D91F54FD}"/>
              </a:ext>
            </a:extLst>
          </p:cNvPr>
          <p:cNvSpPr txBox="1"/>
          <p:nvPr/>
        </p:nvSpPr>
        <p:spPr>
          <a:xfrm>
            <a:off x="2726454" y="3319789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2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5C5B"/>
                </a:solidFill>
                <a:latin typeface="+mn-ea"/>
              </a:rPr>
              <a:t>알려주세요</a:t>
            </a:r>
            <a:endParaRPr lang="ko-KR" altLang="en-US" sz="2800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FF5C5B"/>
              </a:solidFill>
              <a:latin typeface="+mn-ea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29E540B0-4962-4DCB-B893-52A1D36C0D5E}"/>
              </a:ext>
            </a:extLst>
          </p:cNvPr>
          <p:cNvGrpSpPr/>
          <p:nvPr/>
        </p:nvGrpSpPr>
        <p:grpSpPr>
          <a:xfrm>
            <a:off x="5536648" y="2108240"/>
            <a:ext cx="2625169" cy="425245"/>
            <a:chOff x="2446020" y="1921393"/>
            <a:chExt cx="2625169" cy="425245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5C1207CB-0025-4AA3-9007-3A776F94BB7C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0310D0-F68C-4FB8-AF30-CE0BC8B3899D}"/>
                </a:ext>
              </a:extLst>
            </p:cNvPr>
            <p:cNvSpPr txBox="1"/>
            <p:nvPr/>
          </p:nvSpPr>
          <p:spPr>
            <a:xfrm>
              <a:off x="2567940" y="1921393"/>
              <a:ext cx="2503249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어디가 어떻게 아픈지</a:t>
              </a: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D719428-EE4E-4B47-86FE-0AF620802ECA}"/>
              </a:ext>
            </a:extLst>
          </p:cNvPr>
          <p:cNvGrpSpPr/>
          <p:nvPr/>
        </p:nvGrpSpPr>
        <p:grpSpPr>
          <a:xfrm>
            <a:off x="5536648" y="2882300"/>
            <a:ext cx="1901894" cy="425245"/>
            <a:chOff x="2446020" y="1921393"/>
            <a:chExt cx="1901894" cy="425245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86E206E9-0478-4804-B810-4BEF1E34D370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B25AE5-F468-4D5C-9FB5-1730BBA67950}"/>
                </a:ext>
              </a:extLst>
            </p:cNvPr>
            <p:cNvSpPr txBox="1"/>
            <p:nvPr/>
          </p:nvSpPr>
          <p:spPr>
            <a:xfrm>
              <a:off x="2567940" y="1921393"/>
              <a:ext cx="1779974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앓고 있는 질환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2CC4BCF-97BC-4ED6-B305-4BD773AA292A}"/>
              </a:ext>
            </a:extLst>
          </p:cNvPr>
          <p:cNvGrpSpPr/>
          <p:nvPr/>
        </p:nvGrpSpPr>
        <p:grpSpPr>
          <a:xfrm>
            <a:off x="5536648" y="3656360"/>
            <a:ext cx="1660803" cy="425245"/>
            <a:chOff x="2446020" y="1921393"/>
            <a:chExt cx="1660803" cy="425245"/>
          </a:xfrm>
        </p:grpSpPr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CBE804C-6599-4B0C-A6D6-79D948D0E8F0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0A31FF-D5BB-442D-9234-D2F454F622F4}"/>
                </a:ext>
              </a:extLst>
            </p:cNvPr>
            <p:cNvSpPr txBox="1"/>
            <p:nvPr/>
          </p:nvSpPr>
          <p:spPr>
            <a:xfrm>
              <a:off x="2567940" y="1921393"/>
              <a:ext cx="1538883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복용 중인 약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BA506958-5C9B-4BFC-AFC8-9FEEE7F4046D}"/>
              </a:ext>
            </a:extLst>
          </p:cNvPr>
          <p:cNvGrpSpPr/>
          <p:nvPr/>
        </p:nvGrpSpPr>
        <p:grpSpPr>
          <a:xfrm>
            <a:off x="5536648" y="4430420"/>
            <a:ext cx="3015020" cy="425245"/>
            <a:chOff x="2446020" y="1921393"/>
            <a:chExt cx="3015020" cy="425245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868208F7-4122-494F-8BD2-B0E6B5810B43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DCB81C-34A9-4FCB-870D-74469AAED559}"/>
                </a:ext>
              </a:extLst>
            </p:cNvPr>
            <p:cNvSpPr txBox="1"/>
            <p:nvPr/>
          </p:nvSpPr>
          <p:spPr>
            <a:xfrm>
              <a:off x="2567940" y="1921393"/>
              <a:ext cx="2893100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약 복용 후 이상반응 경험</a:t>
              </a: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97207D0F-9FFC-4250-8F8E-7B41391AB6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9" t="48998" r="37979"/>
          <a:stretch/>
        </p:blipFill>
        <p:spPr>
          <a:xfrm>
            <a:off x="8700200" y="1823021"/>
            <a:ext cx="2996850" cy="3497708"/>
          </a:xfrm>
          <a:prstGeom prst="rect">
            <a:avLst/>
          </a:prstGeom>
        </p:spPr>
      </p:pic>
      <p:sp>
        <p:nvSpPr>
          <p:cNvPr id="12" name="사각형: 잘린 대각선 방향 모서리 11">
            <a:extLst>
              <a:ext uri="{FF2B5EF4-FFF2-40B4-BE49-F238E27FC236}">
                <a16:creationId xmlns:a16="http://schemas.microsoft.com/office/drawing/2014/main" id="{9786ECC8-260A-49D3-AA24-7BE70EE98B16}"/>
              </a:ext>
            </a:extLst>
          </p:cNvPr>
          <p:cNvSpPr/>
          <p:nvPr/>
        </p:nvSpPr>
        <p:spPr>
          <a:xfrm>
            <a:off x="771786" y="1172820"/>
            <a:ext cx="4295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병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 · </a:t>
            </a:r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의원과 약국 이용 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_1</a:t>
            </a:r>
            <a:endParaRPr lang="ko-KR" altLang="en-US" sz="2400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5795E50A-AF97-4155-AA58-8EFCCB9C2E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D60E46-FE56-43A4-8465-3EF13336A34B}"/>
              </a:ext>
            </a:extLst>
          </p:cNvPr>
          <p:cNvSpPr txBox="1"/>
          <p:nvPr/>
        </p:nvSpPr>
        <p:spPr>
          <a:xfrm>
            <a:off x="1433587" y="644392"/>
            <a:ext cx="2576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병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· </a:t>
            </a:r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의원 이용방법</a:t>
            </a:r>
          </a:p>
        </p:txBody>
      </p:sp>
      <p:pic>
        <p:nvPicPr>
          <p:cNvPr id="6" name="그림 5" descr="화이트보드이(가) 표시된 사진&#10;&#10;자동 생성된 설명">
            <a:extLst>
              <a:ext uri="{FF2B5EF4-FFF2-40B4-BE49-F238E27FC236}">
                <a16:creationId xmlns:a16="http://schemas.microsoft.com/office/drawing/2014/main" id="{3ABA3A0F-9FB3-4E4E-911D-91FECDB2C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r="11072" b="11545"/>
          <a:stretch/>
        </p:blipFill>
        <p:spPr>
          <a:xfrm>
            <a:off x="979752" y="1153511"/>
            <a:ext cx="4242878" cy="4855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7" name="사각형: 잘린 대각선 방향 모서리 6">
            <a:extLst>
              <a:ext uri="{FF2B5EF4-FFF2-40B4-BE49-F238E27FC236}">
                <a16:creationId xmlns:a16="http://schemas.microsoft.com/office/drawing/2014/main" id="{CED933BB-4E89-4F29-AF8E-C1280A62BE05}"/>
              </a:ext>
            </a:extLst>
          </p:cNvPr>
          <p:cNvSpPr/>
          <p:nvPr/>
        </p:nvSpPr>
        <p:spPr>
          <a:xfrm>
            <a:off x="771786" y="1172820"/>
            <a:ext cx="4295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병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 · </a:t>
            </a:r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의원과 약국 이용 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_2</a:t>
            </a:r>
            <a:endParaRPr lang="ko-KR" altLang="en-US" sz="2400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22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A1F428D1-8ECB-401D-BDF0-2706018DD118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262A226-B53A-46C5-9ED5-572725DCF8CE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04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55140-0894-4EBE-8633-6709C456E720}"/>
              </a:ext>
            </a:extLst>
          </p:cNvPr>
          <p:cNvSpPr txBox="1"/>
          <p:nvPr/>
        </p:nvSpPr>
        <p:spPr>
          <a:xfrm>
            <a:off x="2726454" y="3167389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5C5B"/>
                </a:solidFill>
                <a:latin typeface="+mn-ea"/>
              </a:rPr>
              <a:t>들어주세요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38E366F-F93C-4848-8B3C-0E087E0E9B1B}"/>
              </a:ext>
            </a:extLst>
          </p:cNvPr>
          <p:cNvGrpSpPr/>
          <p:nvPr/>
        </p:nvGrpSpPr>
        <p:grpSpPr>
          <a:xfrm>
            <a:off x="5249525" y="1922290"/>
            <a:ext cx="2458457" cy="425245"/>
            <a:chOff x="2446020" y="1921393"/>
            <a:chExt cx="2458457" cy="425245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CDE21302-AA2C-4B57-A2B4-5AD5676E56F7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7855AC-F255-416A-8163-7F46E729737C}"/>
                </a:ext>
              </a:extLst>
            </p:cNvPr>
            <p:cNvSpPr txBox="1"/>
            <p:nvPr/>
          </p:nvSpPr>
          <p:spPr>
            <a:xfrm>
              <a:off x="2567940" y="1921393"/>
              <a:ext cx="2336537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약사의 설명 잘 듣기</a:t>
              </a: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FFBCE524-AC1C-43E9-9AB2-803AF71B8BB9}"/>
              </a:ext>
            </a:extLst>
          </p:cNvPr>
          <p:cNvGrpSpPr/>
          <p:nvPr/>
        </p:nvGrpSpPr>
        <p:grpSpPr>
          <a:xfrm>
            <a:off x="5249525" y="2493790"/>
            <a:ext cx="2803423" cy="425245"/>
            <a:chOff x="2446020" y="1921393"/>
            <a:chExt cx="2803423" cy="425245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300C5B84-C281-4803-B52C-5565C884C932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D90AFF-0761-445C-9D26-3E24ACB871DB}"/>
                </a:ext>
              </a:extLst>
            </p:cNvPr>
            <p:cNvSpPr txBox="1"/>
            <p:nvPr/>
          </p:nvSpPr>
          <p:spPr>
            <a:xfrm>
              <a:off x="2567940" y="1921393"/>
              <a:ext cx="2681503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약 이름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효능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복용방법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DBB925FB-EE8A-46F8-B34A-B105EFC69E33}"/>
              </a:ext>
            </a:extLst>
          </p:cNvPr>
          <p:cNvGrpSpPr/>
          <p:nvPr/>
        </p:nvGrpSpPr>
        <p:grpSpPr>
          <a:xfrm>
            <a:off x="5249525" y="3065290"/>
            <a:ext cx="2677107" cy="425245"/>
            <a:chOff x="2446020" y="1921393"/>
            <a:chExt cx="2677107" cy="425245"/>
          </a:xfrm>
        </p:grpSpPr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495244D4-D138-4810-9050-6F51473CF1E5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5291968-BD98-414A-9BAF-E9BB4CCE4DDD}"/>
                </a:ext>
              </a:extLst>
            </p:cNvPr>
            <p:cNvSpPr txBox="1"/>
            <p:nvPr/>
          </p:nvSpPr>
          <p:spPr>
            <a:xfrm>
              <a:off x="2567940" y="1921393"/>
              <a:ext cx="2555187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주의할 음식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보관방법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93173EC3-1BB5-4AB3-B2D2-48E117BCA55D}"/>
              </a:ext>
            </a:extLst>
          </p:cNvPr>
          <p:cNvGrpSpPr/>
          <p:nvPr/>
        </p:nvGrpSpPr>
        <p:grpSpPr>
          <a:xfrm>
            <a:off x="5249525" y="3636790"/>
            <a:ext cx="2309698" cy="425245"/>
            <a:chOff x="2446020" y="1921393"/>
            <a:chExt cx="2309698" cy="425245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6E5AB985-FCC5-4F96-9F1A-BCE1B93D9459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800D37-1F86-49DE-8C5A-C1C34E453F3A}"/>
                </a:ext>
              </a:extLst>
            </p:cNvPr>
            <p:cNvSpPr txBox="1"/>
            <p:nvPr/>
          </p:nvSpPr>
          <p:spPr>
            <a:xfrm>
              <a:off x="2567940" y="1921393"/>
              <a:ext cx="2187778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부작용과 대처방법</a:t>
              </a: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9318EDE9-07B7-4061-9FD1-882B16B2B939}"/>
              </a:ext>
            </a:extLst>
          </p:cNvPr>
          <p:cNvGrpSpPr/>
          <p:nvPr/>
        </p:nvGrpSpPr>
        <p:grpSpPr>
          <a:xfrm>
            <a:off x="5249525" y="4779790"/>
            <a:ext cx="2934228" cy="425245"/>
            <a:chOff x="2446020" y="1921393"/>
            <a:chExt cx="2934228" cy="425245"/>
          </a:xfrm>
        </p:grpSpPr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80651495-E853-48A4-A3C8-3E106B2FF635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E8EE35-D66B-49F3-8274-743EA1A51D79}"/>
                </a:ext>
              </a:extLst>
            </p:cNvPr>
            <p:cNvSpPr txBox="1"/>
            <p:nvPr/>
          </p:nvSpPr>
          <p:spPr>
            <a:xfrm>
              <a:off x="2567940" y="1921393"/>
              <a:ext cx="2812308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핸드폰은 잠시 사용금지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!</a:t>
              </a:r>
              <a:endPara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E3E2BCA5-3996-490E-96C5-A024F4AF8D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3" t="-565" r="1375" b="49563"/>
          <a:stretch/>
        </p:blipFill>
        <p:spPr>
          <a:xfrm>
            <a:off x="8623650" y="1776261"/>
            <a:ext cx="2996850" cy="3497708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E71347AA-C8C4-4A68-9631-63774FE3C2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  <p:grpSp>
        <p:nvGrpSpPr>
          <p:cNvPr id="38" name="그룹 37">
            <a:extLst>
              <a:ext uri="{FF2B5EF4-FFF2-40B4-BE49-F238E27FC236}">
                <a16:creationId xmlns:a16="http://schemas.microsoft.com/office/drawing/2014/main" id="{F86F1F9B-A725-43C0-8579-23AF9E79051F}"/>
              </a:ext>
            </a:extLst>
          </p:cNvPr>
          <p:cNvGrpSpPr/>
          <p:nvPr/>
        </p:nvGrpSpPr>
        <p:grpSpPr>
          <a:xfrm>
            <a:off x="5249525" y="4208290"/>
            <a:ext cx="3422824" cy="425245"/>
            <a:chOff x="2446020" y="1921393"/>
            <a:chExt cx="3422824" cy="425245"/>
          </a:xfrm>
        </p:grpSpPr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134AC5A0-2E9C-4052-A5DE-E7C0417A3B27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935B6BF-E69E-4CDD-BB2F-47F2CC03182D}"/>
                </a:ext>
              </a:extLst>
            </p:cNvPr>
            <p:cNvSpPr txBox="1"/>
            <p:nvPr/>
          </p:nvSpPr>
          <p:spPr>
            <a:xfrm>
              <a:off x="2567940" y="1921393"/>
              <a:ext cx="3300904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약에 대해 궁금한점 물어보기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88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화이트보드이(가) 표시된 사진&#10;&#10;자동 생성된 설명">
            <a:extLst>
              <a:ext uri="{FF2B5EF4-FFF2-40B4-BE49-F238E27FC236}">
                <a16:creationId xmlns:a16="http://schemas.microsoft.com/office/drawing/2014/main" id="{9BC0303D-234A-4A44-B8B5-5ADD0D435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r="11072" b="11545"/>
          <a:stretch/>
        </p:blipFill>
        <p:spPr>
          <a:xfrm>
            <a:off x="979752" y="1153511"/>
            <a:ext cx="4242878" cy="4855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23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E38E366F-F93C-4848-8B3C-0E087E0E9B1B}"/>
              </a:ext>
            </a:extLst>
          </p:cNvPr>
          <p:cNvGrpSpPr/>
          <p:nvPr/>
        </p:nvGrpSpPr>
        <p:grpSpPr>
          <a:xfrm>
            <a:off x="5536648" y="2273008"/>
            <a:ext cx="1827515" cy="425245"/>
            <a:chOff x="2446020" y="1921393"/>
            <a:chExt cx="1827515" cy="425245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CDE21302-AA2C-4B57-A2B4-5AD5676E56F7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7855AC-F255-416A-8163-7F46E729737C}"/>
                </a:ext>
              </a:extLst>
            </p:cNvPr>
            <p:cNvSpPr txBox="1"/>
            <p:nvPr/>
          </p:nvSpPr>
          <p:spPr>
            <a:xfrm>
              <a:off x="2567940" y="1921393"/>
              <a:ext cx="1705595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사용기한 확인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DBB925FB-EE8A-46F8-B34A-B105EFC69E33}"/>
              </a:ext>
            </a:extLst>
          </p:cNvPr>
          <p:cNvGrpSpPr/>
          <p:nvPr/>
        </p:nvGrpSpPr>
        <p:grpSpPr>
          <a:xfrm>
            <a:off x="5536648" y="3115425"/>
            <a:ext cx="1803149" cy="794576"/>
            <a:chOff x="2446020" y="1921393"/>
            <a:chExt cx="1803149" cy="794576"/>
          </a:xfrm>
        </p:grpSpPr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495244D4-D138-4810-9050-6F51473CF1E5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5291968-BD98-414A-9BAF-E9BB4CCE4DDD}"/>
                </a:ext>
              </a:extLst>
            </p:cNvPr>
            <p:cNvSpPr txBox="1"/>
            <p:nvPr/>
          </p:nvSpPr>
          <p:spPr>
            <a:xfrm>
              <a:off x="2567940" y="1921393"/>
              <a:ext cx="1681229" cy="79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약 봉투 확인 </a:t>
              </a:r>
              <a:endParaRPr lang="en-US" altLang="ko-KR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l">
                <a:lnSpc>
                  <a:spcPct val="120000"/>
                </a:lnSpc>
              </a:pP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-</a:t>
              </a: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이름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용법 등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93173EC3-1BB5-4AB3-B2D2-48E117BCA55D}"/>
              </a:ext>
            </a:extLst>
          </p:cNvPr>
          <p:cNvGrpSpPr/>
          <p:nvPr/>
        </p:nvGrpSpPr>
        <p:grpSpPr>
          <a:xfrm>
            <a:off x="5536648" y="4170463"/>
            <a:ext cx="2458457" cy="425245"/>
            <a:chOff x="2446020" y="1921393"/>
            <a:chExt cx="2458457" cy="425245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6E5AB985-FCC5-4F96-9F1A-BCE1B93D9459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800D37-1F86-49DE-8C5A-C1C34E453F3A}"/>
                </a:ext>
              </a:extLst>
            </p:cNvPr>
            <p:cNvSpPr txBox="1"/>
            <p:nvPr/>
          </p:nvSpPr>
          <p:spPr>
            <a:xfrm>
              <a:off x="2567940" y="1921393"/>
              <a:ext cx="2336537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약에 대해 궁금한 점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E3E2BCA5-3996-490E-96C5-A024F4AF8D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4" t="51908" r="2320" b="2326"/>
          <a:stretch/>
        </p:blipFill>
        <p:spPr>
          <a:xfrm>
            <a:off x="7995105" y="1937233"/>
            <a:ext cx="3534930" cy="325379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F1D4A09-714E-4E6D-8EC3-4C8D3DEFF353}"/>
              </a:ext>
            </a:extLst>
          </p:cNvPr>
          <p:cNvSpPr txBox="1"/>
          <p:nvPr/>
        </p:nvSpPr>
        <p:spPr>
          <a:xfrm>
            <a:off x="1433587" y="644392"/>
            <a:ext cx="2576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병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· </a:t>
            </a:r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의원 이용방법</a:t>
            </a:r>
          </a:p>
        </p:txBody>
      </p:sp>
      <p:sp>
        <p:nvSpPr>
          <p:cNvPr id="40" name="사각형: 잘린 대각선 방향 모서리 39">
            <a:extLst>
              <a:ext uri="{FF2B5EF4-FFF2-40B4-BE49-F238E27FC236}">
                <a16:creationId xmlns:a16="http://schemas.microsoft.com/office/drawing/2014/main" id="{E6834F6A-48B8-47DF-89EE-52FA327A227D}"/>
              </a:ext>
            </a:extLst>
          </p:cNvPr>
          <p:cNvSpPr/>
          <p:nvPr/>
        </p:nvSpPr>
        <p:spPr>
          <a:xfrm>
            <a:off x="771786" y="1172820"/>
            <a:ext cx="4295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병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 · </a:t>
            </a:r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의원과 약국 이용 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_3</a:t>
            </a:r>
            <a:endParaRPr lang="ko-KR" altLang="en-US" sz="2400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5E28DE2-BA6A-4ECB-9BFA-85E9C3640B92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E949532-B15F-4C74-BEC7-BAE74880EC7C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04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99EBEA-4613-4391-BBC3-0263A31FA88C}"/>
              </a:ext>
            </a:extLst>
          </p:cNvPr>
          <p:cNvSpPr txBox="1"/>
          <p:nvPr/>
        </p:nvSpPr>
        <p:spPr>
          <a:xfrm>
            <a:off x="2842672" y="3167389"/>
            <a:ext cx="16706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5C5B"/>
                </a:solidFill>
                <a:latin typeface="+mn-ea"/>
              </a:rPr>
              <a:t>묻고 확인</a:t>
            </a:r>
            <a:endParaRPr lang="en-US" altLang="ko-KR" sz="2800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FF5C5B"/>
              </a:solidFill>
              <a:latin typeface="+mn-ea"/>
            </a:endParaRPr>
          </a:p>
          <a:p>
            <a:pPr algn="ctr"/>
            <a:r>
              <a:rPr lang="ko-KR" altLang="en-US" sz="28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5C5B"/>
                </a:solidFill>
                <a:latin typeface="+mn-ea"/>
              </a:rPr>
              <a:t>하세요</a:t>
            </a: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8B492C43-78C4-4295-8D1C-6277028C6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6A26A51-6488-4B8F-BCD4-D4F44BF9D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67" y="843865"/>
            <a:ext cx="5359556" cy="5359556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24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3FB47A91-BD83-4ACD-8EFB-80BC05D8B62F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A39462-7518-43DC-A3D4-7EA86514F0E9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05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3BDE41-D2BA-4B45-A059-D1C6EFEA2F43}"/>
              </a:ext>
            </a:extLst>
          </p:cNvPr>
          <p:cNvSpPr txBox="1"/>
          <p:nvPr/>
        </p:nvSpPr>
        <p:spPr>
          <a:xfrm>
            <a:off x="1433587" y="644392"/>
            <a:ext cx="762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우리나라와 북한에서 약사용의 차이 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마약류에 대한 올바른 이해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EFAF5-A492-4631-B293-15FA921B0C2C}"/>
              </a:ext>
            </a:extLst>
          </p:cNvPr>
          <p:cNvSpPr txBox="1"/>
          <p:nvPr/>
        </p:nvSpPr>
        <p:spPr>
          <a:xfrm>
            <a:off x="1590908" y="3423772"/>
            <a:ext cx="4181273" cy="58477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 sz="3200" b="1" spc="-120" dirty="0" err="1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정통편</a:t>
            </a:r>
            <a:r>
              <a:rPr lang="en-US" altLang="ko-KR" sz="32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3200" b="1" spc="-120" dirty="0" err="1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백도라지</a:t>
            </a:r>
            <a:r>
              <a:rPr lang="en-US" altLang="ko-KR" sz="32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3200" b="1" spc="-120" dirty="0" err="1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빙두</a:t>
            </a:r>
            <a:endParaRPr lang="ko-KR" altLang="en-US" sz="32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이등변 삼각형 6">
            <a:extLst>
              <a:ext uri="{FF2B5EF4-FFF2-40B4-BE49-F238E27FC236}">
                <a16:creationId xmlns:a16="http://schemas.microsoft.com/office/drawing/2014/main" id="{481D53E6-64B2-408B-9CF7-4F5BBCFEA8FD}"/>
              </a:ext>
            </a:extLst>
          </p:cNvPr>
          <p:cNvSpPr/>
          <p:nvPr/>
        </p:nvSpPr>
        <p:spPr>
          <a:xfrm rot="5400000">
            <a:off x="6236173" y="3410013"/>
            <a:ext cx="710259" cy="612292"/>
          </a:xfrm>
          <a:prstGeom prst="triangle">
            <a:avLst/>
          </a:prstGeom>
          <a:solidFill>
            <a:srgbClr val="FF5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0CD4BA-1B46-4CE3-B863-291A79421F48}"/>
              </a:ext>
            </a:extLst>
          </p:cNvPr>
          <p:cNvSpPr txBox="1"/>
          <p:nvPr/>
        </p:nvSpPr>
        <p:spPr>
          <a:xfrm>
            <a:off x="7135819" y="2931329"/>
            <a:ext cx="34490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4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진통제</a:t>
            </a:r>
            <a:r>
              <a:rPr lang="en-US" altLang="ko-KR" sz="4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?</a:t>
            </a:r>
          </a:p>
          <a:p>
            <a:pPr algn="l"/>
            <a:r>
              <a:rPr lang="ko-KR" altLang="en-US" sz="4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만병통치약</a:t>
            </a:r>
            <a:r>
              <a:rPr lang="en-US" altLang="ko-KR" sz="4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+mn-ea"/>
              </a:rPr>
              <a:t>?</a:t>
            </a:r>
            <a:endParaRPr lang="ko-KR" altLang="en-US" sz="48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rgbClr val="FF5C5B"/>
              </a:solidFill>
              <a:latin typeface="+mn-ea"/>
            </a:endParaRP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2030554F-C99A-4391-A44D-B00C4A1E07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2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25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F47534B2-4B68-4346-A097-B0F782830779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B4FF02-21A5-4B37-B5BA-79B0BE3D33BC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05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1804F-345F-4154-92F8-D0669BE6CBD2}"/>
              </a:ext>
            </a:extLst>
          </p:cNvPr>
          <p:cNvSpPr txBox="1"/>
          <p:nvPr/>
        </p:nvSpPr>
        <p:spPr>
          <a:xfrm>
            <a:off x="1433587" y="644392"/>
            <a:ext cx="762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우리나라와 북한에서 약사용의 차이 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마약류에 대한 올바른 이해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F8F250E8-5269-413F-A761-FCC0FA59BF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  <p:sp>
        <p:nvSpPr>
          <p:cNvPr id="38" name="사각형: 잘린 대각선 방향 모서리 37">
            <a:extLst>
              <a:ext uri="{FF2B5EF4-FFF2-40B4-BE49-F238E27FC236}">
                <a16:creationId xmlns:a16="http://schemas.microsoft.com/office/drawing/2014/main" id="{E92DA401-C68E-4074-AA15-08D24BD44601}"/>
              </a:ext>
            </a:extLst>
          </p:cNvPr>
          <p:cNvSpPr/>
          <p:nvPr/>
        </p:nvSpPr>
        <p:spPr>
          <a:xfrm>
            <a:off x="771787" y="1172820"/>
            <a:ext cx="7136482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해마다 북한이탈주민 수감자의 숫자가 늘어나고 있다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!</a:t>
            </a:r>
            <a:endParaRPr lang="ko-KR" altLang="en-US" sz="2400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1EB2C4C-3201-4607-A888-ABE1D06AF6E9}"/>
              </a:ext>
            </a:extLst>
          </p:cNvPr>
          <p:cNvSpPr txBox="1"/>
          <p:nvPr/>
        </p:nvSpPr>
        <p:spPr>
          <a:xfrm>
            <a:off x="5842000" y="1897474"/>
            <a:ext cx="5463042" cy="2386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2019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년 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10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월 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1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일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,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 통일부가 국회 외교통일위원회 소속 더불어민주당 심재권 의원에게 제출한 자료에 따르면 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2015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년 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113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명이었던 북한이탈주민 수감자 수는 올해 상반기 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157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명으로 늘었다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. 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북한이탈주민 수감자는 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2016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년 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135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명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, 2017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년 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144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명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, 2018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년 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149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명으로 해마다 증가했다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5C5B"/>
                </a:solidFill>
                <a:effectLst/>
                <a:latin typeface="+mj-ea"/>
                <a:ea typeface="+mj-ea"/>
              </a:rPr>
              <a:t>.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해마다 형기 만료로 출소하는 사람이 있다는 점을 고려하면 증가폭은 더 크다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50B99E7-5930-4B44-92A7-62B7C0F9E4C4}"/>
              </a:ext>
            </a:extLst>
          </p:cNvPr>
          <p:cNvSpPr txBox="1"/>
          <p:nvPr/>
        </p:nvSpPr>
        <p:spPr>
          <a:xfrm>
            <a:off x="1366230" y="4675019"/>
            <a:ext cx="9938812" cy="1056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수감 사유를 살펴보면 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마약 관련 범죄가 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157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명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 가운데 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54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명</a:t>
            </a:r>
            <a:r>
              <a:rPr lang="en-US" altLang="ko-KR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(43.4%)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으로 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가장 큰 비중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을 차지했다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이어 강간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(10.2%)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과 폭행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·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상해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(10.2%),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사기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·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횡령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(8.3%),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살인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(7%),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절도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(5.1%),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강도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(2.5%)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등이 뒤를 이었다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.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이 밖에도 출입국관리법 위반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,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여권 위조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,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주거침입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,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방화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,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업무 방해 혐의로 구속된 경우도 있었다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</a:rPr>
              <a:t>.</a:t>
            </a:r>
            <a:endParaRPr lang="ko-KR" altLang="en-US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5" name="이등변 삼각형 74">
            <a:extLst>
              <a:ext uri="{FF2B5EF4-FFF2-40B4-BE49-F238E27FC236}">
                <a16:creationId xmlns:a16="http://schemas.microsoft.com/office/drawing/2014/main" id="{37E44692-28AB-4CA8-927B-64BF322C3E36}"/>
              </a:ext>
            </a:extLst>
          </p:cNvPr>
          <p:cNvSpPr/>
          <p:nvPr/>
        </p:nvSpPr>
        <p:spPr>
          <a:xfrm rot="5400000">
            <a:off x="1073415" y="4732881"/>
            <a:ext cx="314505" cy="2711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0D34460B-64F3-4523-9230-B29F76D67C7E}"/>
              </a:ext>
            </a:extLst>
          </p:cNvPr>
          <p:cNvGrpSpPr/>
          <p:nvPr/>
        </p:nvGrpSpPr>
        <p:grpSpPr>
          <a:xfrm>
            <a:off x="886958" y="2918658"/>
            <a:ext cx="754053" cy="1421403"/>
            <a:chOff x="954900" y="2918658"/>
            <a:chExt cx="754053" cy="1421403"/>
          </a:xfrm>
        </p:grpSpPr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A664D321-9B9C-420D-8303-115DA22A121B}"/>
                </a:ext>
              </a:extLst>
            </p:cNvPr>
            <p:cNvSpPr/>
            <p:nvPr/>
          </p:nvSpPr>
          <p:spPr>
            <a:xfrm>
              <a:off x="1033476" y="3356640"/>
              <a:ext cx="596900" cy="612292"/>
            </a:xfrm>
            <a:prstGeom prst="rect">
              <a:avLst/>
            </a:prstGeom>
            <a:solidFill>
              <a:srgbClr val="0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ADD3C95-BFCF-4181-B9C8-D45C3E433718}"/>
                </a:ext>
              </a:extLst>
            </p:cNvPr>
            <p:cNvSpPr txBox="1"/>
            <p:nvPr/>
          </p:nvSpPr>
          <p:spPr>
            <a:xfrm>
              <a:off x="1033127" y="4001507"/>
              <a:ext cx="597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2015</a:t>
              </a:r>
              <a:endParaRPr lang="ko-KR" altLang="en-US" sz="16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8D3273-1D41-4DF6-A753-DDE41D55C4ED}"/>
                </a:ext>
              </a:extLst>
            </p:cNvPr>
            <p:cNvSpPr txBox="1"/>
            <p:nvPr/>
          </p:nvSpPr>
          <p:spPr>
            <a:xfrm>
              <a:off x="954900" y="2918658"/>
              <a:ext cx="754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4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113</a:t>
              </a:r>
              <a:endParaRPr lang="ko-KR" altLang="en-US" sz="2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75DAD40B-0E80-49AE-8659-04AA028E0123}"/>
              </a:ext>
            </a:extLst>
          </p:cNvPr>
          <p:cNvGrpSpPr/>
          <p:nvPr/>
        </p:nvGrpSpPr>
        <p:grpSpPr>
          <a:xfrm>
            <a:off x="1734027" y="2378965"/>
            <a:ext cx="754053" cy="1961096"/>
            <a:chOff x="954900" y="2378965"/>
            <a:chExt cx="754053" cy="1961096"/>
          </a:xfrm>
        </p:grpSpPr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829B283B-76E9-4D11-9ABC-263807C1934E}"/>
                </a:ext>
              </a:extLst>
            </p:cNvPr>
            <p:cNvSpPr/>
            <p:nvPr/>
          </p:nvSpPr>
          <p:spPr>
            <a:xfrm>
              <a:off x="1033476" y="2840630"/>
              <a:ext cx="596900" cy="1128302"/>
            </a:xfrm>
            <a:prstGeom prst="rect">
              <a:avLst/>
            </a:prstGeom>
            <a:solidFill>
              <a:srgbClr val="0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5845610-259A-4910-ADCD-94566F36E4AE}"/>
                </a:ext>
              </a:extLst>
            </p:cNvPr>
            <p:cNvSpPr txBox="1"/>
            <p:nvPr/>
          </p:nvSpPr>
          <p:spPr>
            <a:xfrm>
              <a:off x="1033127" y="4001507"/>
              <a:ext cx="597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2016</a:t>
              </a:r>
              <a:endParaRPr lang="ko-KR" altLang="en-US" sz="16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261FF45-32BE-4DC5-B0D8-3DF935C1D7FD}"/>
                </a:ext>
              </a:extLst>
            </p:cNvPr>
            <p:cNvSpPr txBox="1"/>
            <p:nvPr/>
          </p:nvSpPr>
          <p:spPr>
            <a:xfrm>
              <a:off x="954900" y="2378965"/>
              <a:ext cx="754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4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135</a:t>
              </a:r>
              <a:endParaRPr lang="ko-KR" altLang="en-US" sz="2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BF89C303-E3AA-492F-A577-F504331DEBD4}"/>
              </a:ext>
            </a:extLst>
          </p:cNvPr>
          <p:cNvGrpSpPr/>
          <p:nvPr/>
        </p:nvGrpSpPr>
        <p:grpSpPr>
          <a:xfrm>
            <a:off x="2581096" y="2151038"/>
            <a:ext cx="754053" cy="2189023"/>
            <a:chOff x="954900" y="2151038"/>
            <a:chExt cx="754053" cy="2189023"/>
          </a:xfrm>
        </p:grpSpPr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A192DF73-AEB8-4862-9964-68EF7F54795D}"/>
                </a:ext>
              </a:extLst>
            </p:cNvPr>
            <p:cNvSpPr/>
            <p:nvPr/>
          </p:nvSpPr>
          <p:spPr>
            <a:xfrm>
              <a:off x="1033476" y="2578100"/>
              <a:ext cx="596900" cy="1390832"/>
            </a:xfrm>
            <a:prstGeom prst="rect">
              <a:avLst/>
            </a:prstGeom>
            <a:solidFill>
              <a:srgbClr val="0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B3467A9-4472-42DE-837B-23F36CE7BEB2}"/>
                </a:ext>
              </a:extLst>
            </p:cNvPr>
            <p:cNvSpPr txBox="1"/>
            <p:nvPr/>
          </p:nvSpPr>
          <p:spPr>
            <a:xfrm>
              <a:off x="1033127" y="4001507"/>
              <a:ext cx="597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2017</a:t>
              </a:r>
              <a:endParaRPr lang="ko-KR" altLang="en-US" sz="16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DF03A18-F010-46D0-A893-CAB18F192960}"/>
                </a:ext>
              </a:extLst>
            </p:cNvPr>
            <p:cNvSpPr txBox="1"/>
            <p:nvPr/>
          </p:nvSpPr>
          <p:spPr>
            <a:xfrm>
              <a:off x="954900" y="2151038"/>
              <a:ext cx="754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4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144</a:t>
              </a:r>
              <a:endParaRPr lang="ko-KR" altLang="en-US" sz="2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A29B1337-7C91-459B-B52F-9020E9D3043A}"/>
              </a:ext>
            </a:extLst>
          </p:cNvPr>
          <p:cNvGrpSpPr/>
          <p:nvPr/>
        </p:nvGrpSpPr>
        <p:grpSpPr>
          <a:xfrm>
            <a:off x="4275235" y="1897474"/>
            <a:ext cx="1223733" cy="2442587"/>
            <a:chOff x="720061" y="1897474"/>
            <a:chExt cx="1223733" cy="2442587"/>
          </a:xfrm>
        </p:grpSpPr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CEEC2B6F-3785-48A0-A4F8-7A256BB7B4DF}"/>
                </a:ext>
              </a:extLst>
            </p:cNvPr>
            <p:cNvSpPr/>
            <p:nvPr/>
          </p:nvSpPr>
          <p:spPr>
            <a:xfrm>
              <a:off x="1033476" y="2328154"/>
              <a:ext cx="596900" cy="1640778"/>
            </a:xfrm>
            <a:prstGeom prst="rect">
              <a:avLst/>
            </a:prstGeom>
            <a:solidFill>
              <a:srgbClr val="FF5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0805A3E-6E1B-4F99-A5CF-6BA88A91A82B}"/>
                </a:ext>
              </a:extLst>
            </p:cNvPr>
            <p:cNvSpPr txBox="1"/>
            <p:nvPr/>
          </p:nvSpPr>
          <p:spPr>
            <a:xfrm>
              <a:off x="720061" y="4001507"/>
              <a:ext cx="12237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2019 </a:t>
              </a:r>
              <a:r>
                <a:rPr lang="ko-KR" altLang="en-US" sz="16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상반기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2CAC6E6-7E26-4C4C-8B5E-035CF4942E8E}"/>
                </a:ext>
              </a:extLst>
            </p:cNvPr>
            <p:cNvSpPr txBox="1"/>
            <p:nvPr/>
          </p:nvSpPr>
          <p:spPr>
            <a:xfrm>
              <a:off x="954900" y="1897474"/>
              <a:ext cx="754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4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FF5C5B"/>
                  </a:solidFill>
                  <a:latin typeface="Arial Black" panose="020B0A04020102020204" pitchFamily="34" charset="0"/>
                </a:rPr>
                <a:t>157</a:t>
              </a:r>
              <a:endParaRPr lang="ko-KR" altLang="en-US" sz="2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FF5C5B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92" name="그룹 91">
            <a:extLst>
              <a:ext uri="{FF2B5EF4-FFF2-40B4-BE49-F238E27FC236}">
                <a16:creationId xmlns:a16="http://schemas.microsoft.com/office/drawing/2014/main" id="{7B08D1D1-FD62-426A-A289-725910284BD7}"/>
              </a:ext>
            </a:extLst>
          </p:cNvPr>
          <p:cNvGrpSpPr/>
          <p:nvPr/>
        </p:nvGrpSpPr>
        <p:grpSpPr>
          <a:xfrm>
            <a:off x="3428165" y="2061453"/>
            <a:ext cx="754053" cy="2278608"/>
            <a:chOff x="942321" y="2061453"/>
            <a:chExt cx="754053" cy="2278608"/>
          </a:xfrm>
        </p:grpSpPr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ADF8370E-F223-41F1-8F86-1AFB641BCC07}"/>
                </a:ext>
              </a:extLst>
            </p:cNvPr>
            <p:cNvSpPr/>
            <p:nvPr/>
          </p:nvSpPr>
          <p:spPr>
            <a:xfrm>
              <a:off x="1033476" y="2499435"/>
              <a:ext cx="596900" cy="1469497"/>
            </a:xfrm>
            <a:prstGeom prst="rect">
              <a:avLst/>
            </a:prstGeom>
            <a:solidFill>
              <a:srgbClr val="0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8A95B6D-43EB-42E8-9EDA-DEC87CBDD1C5}"/>
                </a:ext>
              </a:extLst>
            </p:cNvPr>
            <p:cNvSpPr txBox="1"/>
            <p:nvPr/>
          </p:nvSpPr>
          <p:spPr>
            <a:xfrm>
              <a:off x="1033127" y="4001507"/>
              <a:ext cx="597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endParaRPr lang="ko-KR" altLang="en-US" sz="16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3E4DCEE-2CB1-4C6D-9FC9-FAA6B5B48523}"/>
                </a:ext>
              </a:extLst>
            </p:cNvPr>
            <p:cNvSpPr txBox="1"/>
            <p:nvPr/>
          </p:nvSpPr>
          <p:spPr>
            <a:xfrm>
              <a:off x="942321" y="2061453"/>
              <a:ext cx="754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4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149</a:t>
              </a:r>
              <a:endParaRPr lang="ko-KR" altLang="en-US" sz="2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35ADB82-8857-47B9-870A-412B194F00F6}"/>
              </a:ext>
            </a:extLst>
          </p:cNvPr>
          <p:cNvSpPr txBox="1"/>
          <p:nvPr/>
        </p:nvSpPr>
        <p:spPr>
          <a:xfrm>
            <a:off x="838954" y="1857840"/>
            <a:ext cx="2474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*</a:t>
            </a:r>
            <a:r>
              <a:rPr lang="ko-KR" altLang="en-US" sz="1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북한이탈주민 수감자 숫자현황</a:t>
            </a:r>
          </a:p>
        </p:txBody>
      </p:sp>
    </p:spTree>
    <p:extLst>
      <p:ext uri="{BB962C8B-B14F-4D97-AF65-F5344CB8AC3E}">
        <p14:creationId xmlns:p14="http://schemas.microsoft.com/office/powerpoint/2010/main" val="33719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26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FCFE82D-8536-4CAB-8B40-07C5456B5B50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8AB925-4161-4C12-A6CB-D79D5FF1BCAF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05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625069-F894-4D36-8663-91F27B1BE28C}"/>
              </a:ext>
            </a:extLst>
          </p:cNvPr>
          <p:cNvSpPr txBox="1"/>
          <p:nvPr/>
        </p:nvSpPr>
        <p:spPr>
          <a:xfrm>
            <a:off x="1433587" y="644392"/>
            <a:ext cx="762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우리나라와 북한에서 약사용의 차이 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마약류에 대한 올바른 이해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" name="사각형: 잘린 대각선 방향 모서리 1">
            <a:extLst>
              <a:ext uri="{FF2B5EF4-FFF2-40B4-BE49-F238E27FC236}">
                <a16:creationId xmlns:a16="http://schemas.microsoft.com/office/drawing/2014/main" id="{324D0FC7-59CE-43BB-A4E9-242A7D930AA3}"/>
              </a:ext>
            </a:extLst>
          </p:cNvPr>
          <p:cNvSpPr/>
          <p:nvPr/>
        </p:nvSpPr>
        <p:spPr>
          <a:xfrm>
            <a:off x="771787" y="1172820"/>
            <a:ext cx="4484018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북한에서의 마약류 약물 사용</a:t>
            </a:r>
            <a:endParaRPr lang="ko-KR" altLang="en-US" sz="2400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4B667-9916-4218-A7F2-53A526528323}"/>
              </a:ext>
            </a:extLst>
          </p:cNvPr>
          <p:cNvSpPr txBox="1"/>
          <p:nvPr/>
        </p:nvSpPr>
        <p:spPr>
          <a:xfrm>
            <a:off x="1033477" y="1763689"/>
            <a:ext cx="7942239" cy="390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1.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경제난과 의료체계 붕괴로 인한 생필품 및 의약품 구입 어려움으로 인해 </a:t>
            </a:r>
            <a:endParaRPr lang="en-US" altLang="ko-KR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밀수한 중국산 의약품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중독성 약물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600" spc="-120" dirty="0" err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정통편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600" spc="-120" dirty="0" err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백도라지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600" spc="-120" dirty="0" err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빙두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등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유통 확산</a:t>
            </a:r>
            <a:endParaRPr lang="en-US" altLang="ko-KR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en-US" altLang="ko-KR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2.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국가차원의 외화획득 수단으로써 국가에서 장려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-1992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년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600" spc="-120" dirty="0" err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백도라지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사업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전국적으로 양귀비 재배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en-US" altLang="ko-KR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3.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국제사회의 제제로 인해 해외마약밀매 위축되어 북한내부에서 유통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-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대마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민족섬유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역삼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재배 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–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관광상품의 하나로 선전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합법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장마당을 통한 거래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-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양귀비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600" spc="-120" dirty="0" err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백도라지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 –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재배나 개인적인 사용 허용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판매나 유통은 처벌</a:t>
            </a:r>
            <a:endParaRPr lang="en-US" altLang="ko-KR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-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필로폰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얼음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600" spc="-120" dirty="0" err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빙두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氷毒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)) -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생산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정제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유통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판매 모두 처벌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남한과 동일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en-US" altLang="ko-KR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4.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주민들이 암울한 현실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경제적 어려움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주민탄압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을 잊기 위한 도피처로 마약을</a:t>
            </a:r>
            <a:endParaRPr lang="en-US" altLang="ko-KR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사용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(2015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년 이후 북한이탈주민 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36.7%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가 사용 경험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</a:t>
            </a:r>
            <a:endParaRPr lang="ko-KR" altLang="en-US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" name="그림 9" descr="테이블, 장난감, 음식, 앉아있는이(가) 표시된 사진&#10;&#10;자동 생성된 설명">
            <a:extLst>
              <a:ext uri="{FF2B5EF4-FFF2-40B4-BE49-F238E27FC236}">
                <a16:creationId xmlns:a16="http://schemas.microsoft.com/office/drawing/2014/main" id="{F206C33F-F7BE-4C3B-BDA8-4AF4C0739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687" y="1926791"/>
            <a:ext cx="4456367" cy="3840061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9EB63D14-1F9D-4333-B99A-2E70858070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grpSp>
        <p:nvGrpSpPr>
          <p:cNvPr id="54" name="그룹 53">
            <a:extLst>
              <a:ext uri="{FF2B5EF4-FFF2-40B4-BE49-F238E27FC236}">
                <a16:creationId xmlns:a16="http://schemas.microsoft.com/office/drawing/2014/main" id="{84294425-082C-4D68-8075-9FD83AEF73EA}"/>
              </a:ext>
            </a:extLst>
          </p:cNvPr>
          <p:cNvGrpSpPr/>
          <p:nvPr/>
        </p:nvGrpSpPr>
        <p:grpSpPr>
          <a:xfrm>
            <a:off x="1635543" y="1806739"/>
            <a:ext cx="8846820" cy="1579339"/>
            <a:chOff x="1645920" y="1729074"/>
            <a:chExt cx="8846820" cy="1579339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508B8184-0E55-40E3-BAF4-A082C225B6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92740" y="2255520"/>
              <a:ext cx="0" cy="105289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EC3B028C-94B4-4DA1-90FE-FE80263710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5920" y="2857019"/>
              <a:ext cx="0" cy="45139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38F56DAD-00B9-4242-A8D8-24508E7D6F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7625" y="2255520"/>
              <a:ext cx="0" cy="105289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F50CA7ED-D31E-45C5-BA9C-1425126979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9330" y="2857019"/>
              <a:ext cx="0" cy="45139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5D12ECF3-F1F8-4002-883F-13ECBFAE2B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1035" y="2255520"/>
              <a:ext cx="0" cy="105289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84A4C8DE-C4FE-4A23-9AD9-DFCDE1889A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209" y="1729074"/>
              <a:ext cx="0" cy="52644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01EC48E8-FA4E-44FD-A5EB-C8E027223528}"/>
                </a:ext>
              </a:extLst>
            </p:cNvPr>
            <p:cNvCxnSpPr/>
            <p:nvPr/>
          </p:nvCxnSpPr>
          <p:spPr>
            <a:xfrm>
              <a:off x="3857625" y="2255520"/>
              <a:ext cx="663511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07075A20-0F76-4669-B561-6BBC013571C8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2857019"/>
              <a:ext cx="442341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27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E9C56740-126E-427F-86C6-8ABF2824806C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A4B6A8E-EBE0-4939-A695-3AADD71E967A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05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51104B-B8C2-4D12-BF04-3775A07FA50C}"/>
              </a:ext>
            </a:extLst>
          </p:cNvPr>
          <p:cNvSpPr txBox="1"/>
          <p:nvPr/>
        </p:nvSpPr>
        <p:spPr>
          <a:xfrm>
            <a:off x="1433587" y="644392"/>
            <a:ext cx="762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우리나라와 북한에서 약사용의 차이 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마약류에 대한 올바른 이해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C67FF181-7EE1-402B-8608-D901040C43FD}"/>
              </a:ext>
            </a:extLst>
          </p:cNvPr>
          <p:cNvSpPr/>
          <p:nvPr/>
        </p:nvSpPr>
        <p:spPr>
          <a:xfrm>
            <a:off x="771787" y="1172820"/>
            <a:ext cx="4076438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중독성 약물의 종류</a:t>
            </a:r>
          </a:p>
        </p:txBody>
      </p:sp>
      <p:sp>
        <p:nvSpPr>
          <p:cNvPr id="2" name="사각형: 잘린 대각선 방향 모서리 1">
            <a:extLst>
              <a:ext uri="{FF2B5EF4-FFF2-40B4-BE49-F238E27FC236}">
                <a16:creationId xmlns:a16="http://schemas.microsoft.com/office/drawing/2014/main" id="{22DA5AD8-BCB0-48C3-881F-FEC09468E506}"/>
              </a:ext>
            </a:extLst>
          </p:cNvPr>
          <p:cNvSpPr/>
          <p:nvPr/>
        </p:nvSpPr>
        <p:spPr>
          <a:xfrm>
            <a:off x="4919763" y="1693105"/>
            <a:ext cx="2400300" cy="403213"/>
          </a:xfrm>
          <a:prstGeom prst="snip2Diag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spc="-12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약물</a:t>
            </a:r>
            <a:endParaRPr lang="ko-KR" altLang="en-US" sz="2000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사각형: 잘린 대각선 방향 모서리 4">
            <a:extLst>
              <a:ext uri="{FF2B5EF4-FFF2-40B4-BE49-F238E27FC236}">
                <a16:creationId xmlns:a16="http://schemas.microsoft.com/office/drawing/2014/main" id="{FC69B5F9-EFDB-4746-B129-D6932C5E0386}"/>
              </a:ext>
            </a:extLst>
          </p:cNvPr>
          <p:cNvSpPr/>
          <p:nvPr/>
        </p:nvSpPr>
        <p:spPr>
          <a:xfrm>
            <a:off x="761410" y="2519888"/>
            <a:ext cx="6231991" cy="275640"/>
          </a:xfrm>
          <a:prstGeom prst="snip2Diag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2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마약류</a:t>
            </a:r>
            <a:endParaRPr lang="ko-KR" altLang="en-US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97971786-8727-4588-8648-0AC5F91C39B0}"/>
              </a:ext>
            </a:extLst>
          </p:cNvPr>
          <p:cNvGrpSpPr/>
          <p:nvPr/>
        </p:nvGrpSpPr>
        <p:grpSpPr>
          <a:xfrm>
            <a:off x="761410" y="3092210"/>
            <a:ext cx="1834254" cy="2621780"/>
            <a:chOff x="771787" y="2906881"/>
            <a:chExt cx="1834254" cy="2621780"/>
          </a:xfrm>
        </p:grpSpPr>
        <p:sp>
          <p:nvSpPr>
            <p:cNvPr id="6" name="사각형: 잘린 대각선 방향 모서리 5">
              <a:extLst>
                <a:ext uri="{FF2B5EF4-FFF2-40B4-BE49-F238E27FC236}">
                  <a16:creationId xmlns:a16="http://schemas.microsoft.com/office/drawing/2014/main" id="{3115D258-48FB-4DEB-8559-A077B30E84F9}"/>
                </a:ext>
              </a:extLst>
            </p:cNvPr>
            <p:cNvSpPr/>
            <p:nvPr/>
          </p:nvSpPr>
          <p:spPr>
            <a:xfrm>
              <a:off x="771788" y="2906881"/>
              <a:ext cx="1834253" cy="275640"/>
            </a:xfrm>
            <a:prstGeom prst="snip2Diag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-12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마 약</a:t>
              </a:r>
            </a:p>
          </p:txBody>
        </p:sp>
        <p:sp>
          <p:nvSpPr>
            <p:cNvPr id="7" name="사각형: 잘린 대각선 방향 모서리 6">
              <a:extLst>
                <a:ext uri="{FF2B5EF4-FFF2-40B4-BE49-F238E27FC236}">
                  <a16:creationId xmlns:a16="http://schemas.microsoft.com/office/drawing/2014/main" id="{24C4E1E9-DDA5-46FA-B4FB-A3AE3FDE0012}"/>
                </a:ext>
              </a:extLst>
            </p:cNvPr>
            <p:cNvSpPr/>
            <p:nvPr/>
          </p:nvSpPr>
          <p:spPr>
            <a:xfrm>
              <a:off x="771787" y="3371539"/>
              <a:ext cx="1834253" cy="2157122"/>
            </a:xfrm>
            <a:prstGeom prst="snip2DiagRect">
              <a:avLst>
                <a:gd name="adj1" fmla="val 0"/>
                <a:gd name="adj2" fmla="val 539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-12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아편</a:t>
              </a:r>
              <a:endPara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b="1" spc="-12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헤로인</a:t>
              </a:r>
              <a:endPara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b="1" spc="-12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코카인</a:t>
              </a: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3CC1070-FFD1-4B4B-B217-C8335C6AE3AF}"/>
              </a:ext>
            </a:extLst>
          </p:cNvPr>
          <p:cNvGrpSpPr/>
          <p:nvPr/>
        </p:nvGrpSpPr>
        <p:grpSpPr>
          <a:xfrm>
            <a:off x="2960279" y="3092210"/>
            <a:ext cx="1834254" cy="2621780"/>
            <a:chOff x="771787" y="2906881"/>
            <a:chExt cx="1834254" cy="2621780"/>
          </a:xfrm>
          <a:solidFill>
            <a:srgbClr val="01D1D1"/>
          </a:solidFill>
        </p:grpSpPr>
        <p:sp>
          <p:nvSpPr>
            <p:cNvPr id="27" name="사각형: 잘린 대각선 방향 모서리 26">
              <a:extLst>
                <a:ext uri="{FF2B5EF4-FFF2-40B4-BE49-F238E27FC236}">
                  <a16:creationId xmlns:a16="http://schemas.microsoft.com/office/drawing/2014/main" id="{6BC75698-14B6-4756-B4A5-990FD445EAD9}"/>
                </a:ext>
              </a:extLst>
            </p:cNvPr>
            <p:cNvSpPr/>
            <p:nvPr/>
          </p:nvSpPr>
          <p:spPr>
            <a:xfrm>
              <a:off x="771788" y="2906881"/>
              <a:ext cx="1834253" cy="275640"/>
            </a:xfrm>
            <a:prstGeom prst="snip2Diag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-12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향정신성의약품</a:t>
              </a:r>
            </a:p>
          </p:txBody>
        </p:sp>
        <p:sp>
          <p:nvSpPr>
            <p:cNvPr id="28" name="사각형: 잘린 대각선 방향 모서리 27">
              <a:extLst>
                <a:ext uri="{FF2B5EF4-FFF2-40B4-BE49-F238E27FC236}">
                  <a16:creationId xmlns:a16="http://schemas.microsoft.com/office/drawing/2014/main" id="{22D815DE-7B9E-4D1D-AE94-B7AFF3FB7722}"/>
                </a:ext>
              </a:extLst>
            </p:cNvPr>
            <p:cNvSpPr/>
            <p:nvPr/>
          </p:nvSpPr>
          <p:spPr>
            <a:xfrm>
              <a:off x="771787" y="3371539"/>
              <a:ext cx="1834253" cy="2157122"/>
            </a:xfrm>
            <a:prstGeom prst="snip2DiagRect">
              <a:avLst>
                <a:gd name="adj1" fmla="val 0"/>
                <a:gd name="adj2" fmla="val 53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-12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필로폰</a:t>
              </a:r>
              <a:endPara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b="1" spc="-120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엑스터시</a:t>
              </a:r>
              <a:endPara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b="1" spc="-12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신경안정제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8598450-41C4-4F20-8F52-A42AB118B361}"/>
              </a:ext>
            </a:extLst>
          </p:cNvPr>
          <p:cNvGrpSpPr/>
          <p:nvPr/>
        </p:nvGrpSpPr>
        <p:grpSpPr>
          <a:xfrm>
            <a:off x="5159148" y="3092210"/>
            <a:ext cx="1834254" cy="2621780"/>
            <a:chOff x="771787" y="2906881"/>
            <a:chExt cx="1834254" cy="2621780"/>
          </a:xfrm>
          <a:solidFill>
            <a:srgbClr val="11C98C"/>
          </a:solidFill>
        </p:grpSpPr>
        <p:sp>
          <p:nvSpPr>
            <p:cNvPr id="31" name="사각형: 잘린 대각선 방향 모서리 30">
              <a:extLst>
                <a:ext uri="{FF2B5EF4-FFF2-40B4-BE49-F238E27FC236}">
                  <a16:creationId xmlns:a16="http://schemas.microsoft.com/office/drawing/2014/main" id="{18C05AAD-4CD7-4806-8A78-14F5558BEC46}"/>
                </a:ext>
              </a:extLst>
            </p:cNvPr>
            <p:cNvSpPr/>
            <p:nvPr/>
          </p:nvSpPr>
          <p:spPr>
            <a:xfrm>
              <a:off x="771788" y="2906881"/>
              <a:ext cx="1834253" cy="275640"/>
            </a:xfrm>
            <a:prstGeom prst="snip2Diag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-12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대마</a:t>
              </a:r>
            </a:p>
          </p:txBody>
        </p:sp>
        <p:sp>
          <p:nvSpPr>
            <p:cNvPr id="32" name="사각형: 잘린 대각선 방향 모서리 31">
              <a:extLst>
                <a:ext uri="{FF2B5EF4-FFF2-40B4-BE49-F238E27FC236}">
                  <a16:creationId xmlns:a16="http://schemas.microsoft.com/office/drawing/2014/main" id="{AC7C2590-E4BA-4901-BDAD-2A258A2EC9C3}"/>
                </a:ext>
              </a:extLst>
            </p:cNvPr>
            <p:cNvSpPr/>
            <p:nvPr/>
          </p:nvSpPr>
          <p:spPr>
            <a:xfrm>
              <a:off x="771787" y="3371539"/>
              <a:ext cx="1834253" cy="2157122"/>
            </a:xfrm>
            <a:prstGeom prst="snip2DiagRect">
              <a:avLst>
                <a:gd name="adj1" fmla="val 0"/>
                <a:gd name="adj2" fmla="val 53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-12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대마초</a:t>
              </a:r>
              <a:endPara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b="1" spc="-120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해시시</a:t>
              </a:r>
              <a:endPara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b="1" spc="-12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해시시오일</a:t>
              </a:r>
            </a:p>
          </p:txBody>
        </p:sp>
      </p:grpSp>
      <p:sp>
        <p:nvSpPr>
          <p:cNvPr id="34" name="사각형: 잘린 대각선 방향 모서리 33">
            <a:extLst>
              <a:ext uri="{FF2B5EF4-FFF2-40B4-BE49-F238E27FC236}">
                <a16:creationId xmlns:a16="http://schemas.microsoft.com/office/drawing/2014/main" id="{07138917-17B9-4C5B-9A92-0EBC34D4FDBE}"/>
              </a:ext>
            </a:extLst>
          </p:cNvPr>
          <p:cNvSpPr/>
          <p:nvPr/>
        </p:nvSpPr>
        <p:spPr>
          <a:xfrm>
            <a:off x="7358018" y="2519888"/>
            <a:ext cx="1834253" cy="275640"/>
          </a:xfrm>
          <a:prstGeom prst="snip2DiagRect">
            <a:avLst/>
          </a:prstGeom>
          <a:solidFill>
            <a:srgbClr val="FF5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흡입제</a:t>
            </a:r>
          </a:p>
        </p:txBody>
      </p:sp>
      <p:sp>
        <p:nvSpPr>
          <p:cNvPr id="35" name="사각형: 잘린 대각선 방향 모서리 34">
            <a:extLst>
              <a:ext uri="{FF2B5EF4-FFF2-40B4-BE49-F238E27FC236}">
                <a16:creationId xmlns:a16="http://schemas.microsoft.com/office/drawing/2014/main" id="{1E30AC6C-7ED4-447E-BE4E-74B29A1B06A7}"/>
              </a:ext>
            </a:extLst>
          </p:cNvPr>
          <p:cNvSpPr/>
          <p:nvPr/>
        </p:nvSpPr>
        <p:spPr>
          <a:xfrm>
            <a:off x="7358017" y="3092210"/>
            <a:ext cx="1834253" cy="2621780"/>
          </a:xfrm>
          <a:prstGeom prst="snip2DiagRect">
            <a:avLst>
              <a:gd name="adj1" fmla="val 0"/>
              <a:gd name="adj2" fmla="val 5398"/>
            </a:avLst>
          </a:prstGeom>
          <a:solidFill>
            <a:srgbClr val="FF5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본드</a:t>
            </a:r>
            <a:endParaRPr lang="en-US" altLang="ko-KR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부탄가스</a:t>
            </a:r>
            <a:endParaRPr lang="en-US" altLang="ko-KR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니스</a:t>
            </a:r>
            <a:endParaRPr lang="en-US" altLang="ko-KR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신나 등</a:t>
            </a:r>
          </a:p>
        </p:txBody>
      </p:sp>
      <p:sp>
        <p:nvSpPr>
          <p:cNvPr id="37" name="사각형: 잘린 대각선 방향 모서리 36">
            <a:extLst>
              <a:ext uri="{FF2B5EF4-FFF2-40B4-BE49-F238E27FC236}">
                <a16:creationId xmlns:a16="http://schemas.microsoft.com/office/drawing/2014/main" id="{FE7A771E-57F0-4428-9216-6FE3974B1FDC}"/>
              </a:ext>
            </a:extLst>
          </p:cNvPr>
          <p:cNvSpPr/>
          <p:nvPr/>
        </p:nvSpPr>
        <p:spPr>
          <a:xfrm>
            <a:off x="9556885" y="2519888"/>
            <a:ext cx="1834253" cy="275640"/>
          </a:xfrm>
          <a:prstGeom prst="snip2DiagRect">
            <a:avLst/>
          </a:prstGeom>
          <a:solidFill>
            <a:srgbClr val="763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기타</a:t>
            </a:r>
          </a:p>
        </p:txBody>
      </p:sp>
      <p:sp>
        <p:nvSpPr>
          <p:cNvPr id="38" name="사각형: 잘린 대각선 방향 모서리 37">
            <a:extLst>
              <a:ext uri="{FF2B5EF4-FFF2-40B4-BE49-F238E27FC236}">
                <a16:creationId xmlns:a16="http://schemas.microsoft.com/office/drawing/2014/main" id="{FF0FB228-410B-4437-9A9E-447AD2EA4639}"/>
              </a:ext>
            </a:extLst>
          </p:cNvPr>
          <p:cNvSpPr/>
          <p:nvPr/>
        </p:nvSpPr>
        <p:spPr>
          <a:xfrm>
            <a:off x="9556884" y="3092210"/>
            <a:ext cx="1834253" cy="2621780"/>
          </a:xfrm>
          <a:prstGeom prst="snip2DiagRect">
            <a:avLst>
              <a:gd name="adj1" fmla="val 0"/>
              <a:gd name="adj2" fmla="val 5398"/>
            </a:avLst>
          </a:prstGeom>
          <a:solidFill>
            <a:srgbClr val="763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술</a:t>
            </a:r>
            <a:endParaRPr lang="en-US" altLang="ko-KR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담배</a:t>
            </a:r>
            <a:endParaRPr lang="en-US" altLang="ko-KR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커피 등</a:t>
            </a: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3CCB2F7-384E-4D51-A8B2-D82911B15A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6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28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CA34BC89-FBF9-42C2-8ED4-70134D42A2BD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0351C7-6238-408C-9476-75616EAF708B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05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6DD4AA-FE13-4078-868F-8EF7A02FF6EA}"/>
              </a:ext>
            </a:extLst>
          </p:cNvPr>
          <p:cNvSpPr txBox="1"/>
          <p:nvPr/>
        </p:nvSpPr>
        <p:spPr>
          <a:xfrm>
            <a:off x="1433587" y="644392"/>
            <a:ext cx="762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우리나라와 북한에서 약사용의 차이 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마약류에 대한 올바른 이해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DE33EFBA-FDE3-4262-8FAF-B5E33943E75C}"/>
              </a:ext>
            </a:extLst>
          </p:cNvPr>
          <p:cNvSpPr/>
          <p:nvPr/>
        </p:nvSpPr>
        <p:spPr>
          <a:xfrm>
            <a:off x="771787" y="1172820"/>
            <a:ext cx="14761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중독</a:t>
            </a:r>
            <a:endParaRPr lang="ko-KR" altLang="en-US" sz="2400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그림 4" descr="사람, 남자, 쥐고있는, 착용이(가) 표시된 사진&#10;&#10;자동 생성된 설명">
            <a:extLst>
              <a:ext uri="{FF2B5EF4-FFF2-40B4-BE49-F238E27FC236}">
                <a16:creationId xmlns:a16="http://schemas.microsoft.com/office/drawing/2014/main" id="{3C9A983F-DC7E-42CD-B311-931DC0318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7" y="1659043"/>
            <a:ext cx="6270584" cy="4164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2E06E-AD4E-4A32-ABAE-7CA24D43DEB2}"/>
              </a:ext>
            </a:extLst>
          </p:cNvPr>
          <p:cNvSpPr txBox="1"/>
          <p:nvPr/>
        </p:nvSpPr>
        <p:spPr>
          <a:xfrm>
            <a:off x="7303960" y="2387509"/>
            <a:ext cx="4054950" cy="2707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“</a:t>
            </a:r>
            <a:r>
              <a:rPr lang="ko-KR" altLang="en-US" sz="24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FF5C5B"/>
                </a:solidFill>
                <a:latin typeface="+mj-ea"/>
                <a:ea typeface="+mj-ea"/>
              </a:rPr>
              <a:t>중독</a:t>
            </a:r>
            <a:r>
              <a:rPr lang="ko-KR" altLang="en-US" sz="24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은 그 현상의 발생과 증상에 있어 </a:t>
            </a:r>
            <a:r>
              <a:rPr lang="ko-KR" altLang="en-US" sz="24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C66C5"/>
                </a:solidFill>
                <a:latin typeface="+mj-ea"/>
                <a:ea typeface="+mj-ea"/>
              </a:rPr>
              <a:t>유전적</a:t>
            </a:r>
            <a:r>
              <a:rPr lang="en-US" altLang="ko-KR" sz="24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C66C5"/>
                </a:solidFill>
                <a:latin typeface="+mj-ea"/>
                <a:ea typeface="+mj-ea"/>
              </a:rPr>
              <a:t>, </a:t>
            </a:r>
            <a:r>
              <a:rPr lang="ko-KR" altLang="en-US" sz="24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C66C5"/>
                </a:solidFill>
                <a:latin typeface="+mj-ea"/>
                <a:ea typeface="+mj-ea"/>
              </a:rPr>
              <a:t>정신사회적</a:t>
            </a:r>
            <a:r>
              <a:rPr lang="en-US" altLang="ko-KR" sz="24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C66C5"/>
                </a:solidFill>
                <a:latin typeface="+mj-ea"/>
                <a:ea typeface="+mj-ea"/>
              </a:rPr>
              <a:t>, </a:t>
            </a:r>
            <a:r>
              <a:rPr lang="ko-KR" altLang="en-US" sz="24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C66C5"/>
                </a:solidFill>
                <a:latin typeface="+mj-ea"/>
                <a:ea typeface="+mj-ea"/>
              </a:rPr>
              <a:t>환경적</a:t>
            </a:r>
            <a:r>
              <a:rPr lang="ko-KR" altLang="en-US" sz="24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영향을 받는 일차적이고</a:t>
            </a:r>
            <a:r>
              <a:rPr lang="en-US" altLang="ko-KR" sz="24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24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C66C5"/>
                </a:solidFill>
                <a:latin typeface="+mj-ea"/>
                <a:ea typeface="+mj-ea"/>
              </a:rPr>
              <a:t>진행</a:t>
            </a:r>
            <a:r>
              <a:rPr lang="ko-KR" altLang="en-US" sz="24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하며</a:t>
            </a:r>
            <a:r>
              <a:rPr lang="en-US" altLang="ko-KR" sz="24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24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C66C5"/>
                </a:solidFill>
                <a:latin typeface="+mj-ea"/>
                <a:ea typeface="+mj-ea"/>
              </a:rPr>
              <a:t>치명적</a:t>
            </a:r>
            <a:r>
              <a:rPr lang="ko-KR" altLang="en-US" sz="24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위험을 유발하는 </a:t>
            </a:r>
            <a:r>
              <a:rPr lang="ko-KR" altLang="en-US" sz="24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C66C5"/>
                </a:solidFill>
                <a:latin typeface="+mj-ea"/>
                <a:ea typeface="+mj-ea"/>
              </a:rPr>
              <a:t>만성질환</a:t>
            </a:r>
            <a:r>
              <a:rPr lang="ko-KR" altLang="en-US" sz="24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이며</a:t>
            </a:r>
            <a:r>
              <a:rPr lang="en-US" altLang="ko-KR" sz="24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24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C66C5"/>
                </a:solidFill>
                <a:latin typeface="+mj-ea"/>
                <a:ea typeface="+mj-ea"/>
              </a:rPr>
              <a:t>뇌의 질환</a:t>
            </a:r>
            <a:r>
              <a:rPr lang="ko-KR" altLang="en-US" sz="24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이다</a:t>
            </a:r>
            <a:r>
              <a:rPr lang="en-US" altLang="ko-KR" sz="24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.”</a:t>
            </a:r>
            <a:r>
              <a:rPr lang="ko-KR" altLang="en-US" sz="24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F4F7E-BEFA-468A-9665-E3CAFFE59F11}"/>
              </a:ext>
            </a:extLst>
          </p:cNvPr>
          <p:cNvSpPr txBox="1"/>
          <p:nvPr/>
        </p:nvSpPr>
        <p:spPr>
          <a:xfrm>
            <a:off x="1276350" y="3027992"/>
            <a:ext cx="2760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ADDICTION</a:t>
            </a:r>
            <a:endParaRPr lang="ko-KR" altLang="en-US" sz="320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01B7A6E1-21AE-4997-B5DD-859AD58CEB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8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29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27E344AA-75D8-413E-A298-9386C6AA9B39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DF0C761-C8C3-47BE-8661-9168CBCC8692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05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024D35-6B1F-42AF-8E54-2AF46E88ED56}"/>
              </a:ext>
            </a:extLst>
          </p:cNvPr>
          <p:cNvSpPr txBox="1"/>
          <p:nvPr/>
        </p:nvSpPr>
        <p:spPr>
          <a:xfrm>
            <a:off x="1433587" y="644392"/>
            <a:ext cx="762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우리나라와 북한에서 약사용의 차이 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마약류에 대한 올바른 이해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16A46078-9A69-4299-9C64-2102C9715988}"/>
              </a:ext>
            </a:extLst>
          </p:cNvPr>
          <p:cNvSpPr/>
          <p:nvPr/>
        </p:nvSpPr>
        <p:spPr>
          <a:xfrm>
            <a:off x="771787" y="1172820"/>
            <a:ext cx="2771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뇌 질환의 결과</a:t>
            </a:r>
            <a:endParaRPr lang="ko-KR" altLang="en-US" sz="2400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247ED-B13B-4BBF-B417-F9E125657D3C}"/>
              </a:ext>
            </a:extLst>
          </p:cNvPr>
          <p:cNvSpPr txBox="1"/>
          <p:nvPr/>
        </p:nvSpPr>
        <p:spPr>
          <a:xfrm>
            <a:off x="6311238" y="3271375"/>
            <a:ext cx="5861220" cy="2264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2000" indent="-252000" eaLnBrk="1" latinLnBrk="0" hangingPunct="1">
              <a:lnSpc>
                <a:spcPct val="120000"/>
              </a:lnSpc>
              <a:buClrTx/>
              <a:buSzPct val="70000"/>
              <a:buFont typeface="Wingdings" panose="05000000000000000000" pitchFamily="2" charset="2"/>
              <a:buChar char="§"/>
            </a:pPr>
            <a:r>
              <a:rPr lang="ko-KR" altLang="en-US" sz="2400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약물 복용 조절 장애</a:t>
            </a:r>
            <a:endParaRPr lang="en-US" altLang="ko-KR" sz="2400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indent="-252000" latinLnBrk="0">
              <a:lnSpc>
                <a:spcPct val="120000"/>
              </a:lnSpc>
              <a:buClrTx/>
              <a:buSzPct val="70000"/>
              <a:buFont typeface="Wingdings" panose="05000000000000000000" pitchFamily="2" charset="2"/>
              <a:buChar char="§"/>
            </a:pPr>
            <a:r>
              <a:rPr lang="ko-KR" altLang="en-US" sz="2400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기억력 문제</a:t>
            </a:r>
            <a:r>
              <a:rPr lang="en-US" altLang="ko-KR" sz="2400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치매</a:t>
            </a:r>
            <a:r>
              <a:rPr lang="en-US" altLang="ko-KR" sz="2400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252000" indent="-252000" latinLnBrk="0">
              <a:lnSpc>
                <a:spcPct val="120000"/>
              </a:lnSpc>
              <a:buClrTx/>
              <a:buSzPct val="70000"/>
              <a:buFont typeface="Wingdings" panose="05000000000000000000" pitchFamily="2" charset="2"/>
              <a:buChar char="§"/>
            </a:pPr>
            <a:r>
              <a:rPr lang="ko-KR" altLang="en-US" sz="2400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인격변화</a:t>
            </a:r>
            <a:endParaRPr lang="en-US" altLang="ko-KR" sz="2400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indent="-252000" eaLnBrk="1" latinLnBrk="0" hangingPunct="1">
              <a:lnSpc>
                <a:spcPct val="120000"/>
              </a:lnSpc>
              <a:buClrTx/>
              <a:buSzPct val="70000"/>
              <a:buFont typeface="Wingdings" panose="05000000000000000000" pitchFamily="2" charset="2"/>
              <a:buChar char="§"/>
            </a:pPr>
            <a:r>
              <a:rPr lang="ko-KR" altLang="en-US" sz="2400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자기조절의 어려움 </a:t>
            </a:r>
            <a:endParaRPr lang="en-US" altLang="ko-KR" sz="2400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0" hangingPunct="1">
              <a:lnSpc>
                <a:spcPct val="120000"/>
              </a:lnSpc>
              <a:buClrTx/>
              <a:buSzPct val="70000"/>
            </a:pPr>
            <a:r>
              <a:rPr lang="en-US" altLang="ko-KR" sz="2400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: </a:t>
            </a:r>
            <a:r>
              <a:rPr lang="ko-KR" altLang="en-US" sz="2400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충동성</a:t>
            </a:r>
            <a:r>
              <a:rPr lang="en-US" altLang="ko-KR" sz="2400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분노관리</a:t>
            </a:r>
            <a:r>
              <a:rPr lang="en-US" altLang="ko-KR" sz="2400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대인관계 대처능력 등 </a:t>
            </a:r>
            <a:endParaRPr lang="ko-KR" altLang="en-US" sz="2400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그림 5" descr="사람, 노트북, 컴퓨터, 사용중이(가) 표시된 사진&#10;&#10;자동 생성된 설명">
            <a:extLst>
              <a:ext uri="{FF2B5EF4-FFF2-40B4-BE49-F238E27FC236}">
                <a16:creationId xmlns:a16="http://schemas.microsoft.com/office/drawing/2014/main" id="{4E5219FC-1DAC-49DF-8D97-C4010133EE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/>
          <a:stretch/>
        </p:blipFill>
        <p:spPr>
          <a:xfrm>
            <a:off x="571499" y="1772476"/>
            <a:ext cx="5663189" cy="4024772"/>
          </a:xfrm>
          <a:prstGeom prst="rect">
            <a:avLst/>
          </a:prstGeom>
        </p:spPr>
      </p:pic>
      <p:pic>
        <p:nvPicPr>
          <p:cNvPr id="9" name="그림 8" descr="테이블, 플레이트, 꽃, 음식이(가) 표시된 사진&#10;&#10;자동 생성된 설명">
            <a:extLst>
              <a:ext uri="{FF2B5EF4-FFF2-40B4-BE49-F238E27FC236}">
                <a16:creationId xmlns:a16="http://schemas.microsoft.com/office/drawing/2014/main" id="{C7B3749A-2817-4F17-B6C8-67C16D6AC9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96" y="1277443"/>
            <a:ext cx="3206453" cy="240484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B2D4996-1A43-4313-8C94-EB4EAC2E8A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3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CBAA3FE-906D-453B-AFDA-87F2EC7BB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슬라이드 번호 개체 틀 4">
            <a:extLst>
              <a:ext uri="{FF2B5EF4-FFF2-40B4-BE49-F238E27FC236}">
                <a16:creationId xmlns:a16="http://schemas.microsoft.com/office/drawing/2014/main" id="{F74BD120-B98B-49FE-9EEC-F4BCABA6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3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9A238C48-DF80-471F-BE1E-38DE83544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CBBCA5-2269-44E0-8250-F585030A6DEB}"/>
              </a:ext>
            </a:extLst>
          </p:cNvPr>
          <p:cNvSpPr txBox="1"/>
          <p:nvPr/>
        </p:nvSpPr>
        <p:spPr>
          <a:xfrm>
            <a:off x="3082399" y="1286222"/>
            <a:ext cx="8538101" cy="314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0" indent="-3240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ko-KR" altLang="en-US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의약품의 정의와 의약품의 분류에 대해 이해한다</a:t>
            </a:r>
            <a:r>
              <a:rPr lang="en-US" altLang="ko-KR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  <a:p>
            <a:pPr marL="324000" indent="-3240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ko-KR" altLang="en-US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우리나라와 북한의 의약품 사용과 </a:t>
            </a:r>
            <a:r>
              <a:rPr lang="ko-KR" altLang="en-US" sz="2800" spc="-120" dirty="0" err="1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병의원</a:t>
            </a:r>
            <a:r>
              <a:rPr lang="ko-KR" altLang="en-US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이용의 차이를 안다</a:t>
            </a:r>
            <a:r>
              <a:rPr lang="en-US" altLang="ko-KR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r>
              <a:rPr lang="ko-KR" altLang="en-US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endParaRPr lang="en-US" altLang="ko-KR" sz="28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24000" indent="-3240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ko-KR" altLang="en-US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북한에서 상용했던 마약류의 정신적 신체적 폐해에 대해 알아본다</a:t>
            </a:r>
            <a:r>
              <a:rPr lang="en-US" altLang="ko-KR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  <a:p>
            <a:pPr marL="324000" indent="-3240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ko-KR" altLang="en-US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안전한 약물사용을 위한 법과 제도에 대해 이해한다</a:t>
            </a:r>
            <a:r>
              <a:rPr lang="en-US" altLang="ko-KR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0832ED0-48F6-4B0A-A0E4-DA6E863B6D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4000"/>
          <a:stretch/>
        </p:blipFill>
        <p:spPr>
          <a:xfrm>
            <a:off x="411480" y="1118020"/>
            <a:ext cx="2658717" cy="24460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5A911E-6EF3-456C-89B8-A0C9337EA8C0}"/>
              </a:ext>
            </a:extLst>
          </p:cNvPr>
          <p:cNvSpPr txBox="1"/>
          <p:nvPr/>
        </p:nvSpPr>
        <p:spPr>
          <a:xfrm>
            <a:off x="1104683" y="1865642"/>
            <a:ext cx="1282403" cy="789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ko-KR" altLang="en-US" sz="4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목표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F2D48EA6-898C-4A33-904E-05E2249C77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174" y="4658628"/>
            <a:ext cx="5146326" cy="1826300"/>
          </a:xfrm>
          <a:prstGeom prst="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6DDE2B6F-5BB9-4FD9-9693-741E0BBED0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8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30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067849AA-8FA2-4DC0-9492-8C42B2E3BF26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6AC9C09-6F51-49F9-976A-17BD20F508EB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05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B35F95-1C26-40CC-B642-9350F3CF02B1}"/>
              </a:ext>
            </a:extLst>
          </p:cNvPr>
          <p:cNvSpPr txBox="1"/>
          <p:nvPr/>
        </p:nvSpPr>
        <p:spPr>
          <a:xfrm>
            <a:off x="1433587" y="644392"/>
            <a:ext cx="762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우리나라와 북한에서 약사용의 차이 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마약류에 대한 올바른 이해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EDD1D893-C989-46A8-9205-CA7EEA014762}"/>
              </a:ext>
            </a:extLst>
          </p:cNvPr>
          <p:cNvSpPr/>
          <p:nvPr/>
        </p:nvSpPr>
        <p:spPr>
          <a:xfrm>
            <a:off x="771787" y="1172820"/>
            <a:ext cx="4076438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마약류 관리에 관한 법률</a:t>
            </a:r>
            <a:endParaRPr lang="ko-KR" altLang="en-US" sz="2400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9C878D-9E7C-45FE-A7FE-A8E032F5084F}"/>
              </a:ext>
            </a:extLst>
          </p:cNvPr>
          <p:cNvSpPr txBox="1"/>
          <p:nvPr/>
        </p:nvSpPr>
        <p:spPr>
          <a:xfrm>
            <a:off x="1183435" y="1696452"/>
            <a:ext cx="3300584" cy="2271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1. </a:t>
            </a:r>
            <a:r>
              <a:rPr lang="ko-KR" altLang="ko-KR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마약류의 정의</a:t>
            </a:r>
            <a:endParaRPr lang="en-US" altLang="ko-KR" sz="2000" b="1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2. </a:t>
            </a:r>
            <a:r>
              <a:rPr lang="ko-KR" altLang="ko-KR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취급 제한 </a:t>
            </a:r>
            <a:endParaRPr lang="en-US" altLang="ko-KR" sz="2000" b="1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3. </a:t>
            </a:r>
            <a:r>
              <a:rPr lang="ko-KR" altLang="ko-KR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마약류 취급자에 대한 규정</a:t>
            </a:r>
            <a:endParaRPr lang="en-US" altLang="ko-KR" sz="2000" b="1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4. </a:t>
            </a:r>
            <a:r>
              <a:rPr lang="ko-KR" altLang="ko-KR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마약류 관리법</a:t>
            </a:r>
            <a:endParaRPr lang="en-US" altLang="ko-KR" sz="2000" b="1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5. </a:t>
            </a:r>
            <a:r>
              <a:rPr lang="ko-KR" altLang="ko-KR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감독과 단속</a:t>
            </a:r>
            <a:endParaRPr lang="en-US" altLang="ko-KR" sz="2000" b="1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6. </a:t>
            </a:r>
            <a:r>
              <a:rPr lang="ko-KR" altLang="ko-KR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벌칙 등</a:t>
            </a:r>
            <a:r>
              <a:rPr lang="ko-KR" altLang="en-US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을 </a:t>
            </a:r>
            <a:r>
              <a:rPr lang="ko-KR" altLang="ko-KR" sz="2000" b="1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규정</a:t>
            </a:r>
            <a:endParaRPr lang="en-US" altLang="ko-KR" sz="2000" b="1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56024-D629-46E9-A145-1389D6D7B975}"/>
              </a:ext>
            </a:extLst>
          </p:cNvPr>
          <p:cNvSpPr txBox="1"/>
          <p:nvPr/>
        </p:nvSpPr>
        <p:spPr>
          <a:xfrm>
            <a:off x="1541537" y="4057213"/>
            <a:ext cx="4455387" cy="1721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이 법률에 의거</a:t>
            </a: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,</a:t>
            </a:r>
            <a:r>
              <a:rPr lang="ko-KR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 </a:t>
            </a:r>
            <a:endParaRPr lang="en-US" altLang="ko-KR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마약을 무단으로 제조, 매매, 알선, 수수, 소지</a:t>
            </a: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하거나 사용한 자에 한해 그 정도에 따라 1년</a:t>
            </a:r>
            <a:endParaRPr lang="en-US" altLang="ko-KR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ko-KR" spc="-120" dirty="0" err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부터</a:t>
            </a:r>
            <a:r>
              <a:rPr lang="ko-KR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 무기징역까지의 형사처벌과 1억원 이하</a:t>
            </a:r>
            <a:endParaRPr lang="en-US" altLang="ko-KR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의 벌금이 부과. </a:t>
            </a: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7552C3AB-7FEE-40DF-9621-AD3527DDBD0C}"/>
              </a:ext>
            </a:extLst>
          </p:cNvPr>
          <p:cNvSpPr/>
          <p:nvPr/>
        </p:nvSpPr>
        <p:spPr>
          <a:xfrm rot="5400000">
            <a:off x="1280940" y="4122439"/>
            <a:ext cx="257884" cy="222314"/>
          </a:xfrm>
          <a:prstGeom prst="triangle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703D8254-EA31-4F55-8E6D-910C97872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  <p:pic>
        <p:nvPicPr>
          <p:cNvPr id="11" name="그림 10" descr="장난감, 테이블이(가) 표시된 사진&#10;&#10;자동 생성된 설명">
            <a:extLst>
              <a:ext uri="{FF2B5EF4-FFF2-40B4-BE49-F238E27FC236}">
                <a16:creationId xmlns:a16="http://schemas.microsoft.com/office/drawing/2014/main" id="{476145F5-51E2-41C7-BF52-96753A5431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15"/>
          <a:stretch/>
        </p:blipFill>
        <p:spPr>
          <a:xfrm>
            <a:off x="5245688" y="1542477"/>
            <a:ext cx="6259832" cy="409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9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31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24AFC4B3-43CC-4F67-BDA5-2A51511204BA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557865D-C118-4968-BA88-61343DC0F2EF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05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4C9DB3-245B-42E3-A39C-2673D2B866C7}"/>
              </a:ext>
            </a:extLst>
          </p:cNvPr>
          <p:cNvSpPr txBox="1"/>
          <p:nvPr/>
        </p:nvSpPr>
        <p:spPr>
          <a:xfrm>
            <a:off x="1433587" y="644392"/>
            <a:ext cx="762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우리나라와 북한에서 약사용의 차이 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마약류에 대한 올바른 이해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52F46A51-0809-436D-8353-7999730DF1BD}"/>
              </a:ext>
            </a:extLst>
          </p:cNvPr>
          <p:cNvSpPr/>
          <p:nvPr/>
        </p:nvSpPr>
        <p:spPr>
          <a:xfrm>
            <a:off x="771787" y="1172820"/>
            <a:ext cx="3498209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북한이탈주민들의 혼란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EF225-9374-45D1-AD0A-9FBD7E3B4695}"/>
              </a:ext>
            </a:extLst>
          </p:cNvPr>
          <p:cNvSpPr txBox="1"/>
          <p:nvPr/>
        </p:nvSpPr>
        <p:spPr>
          <a:xfrm>
            <a:off x="1103099" y="1677557"/>
            <a:ext cx="8322841" cy="3715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1. </a:t>
            </a:r>
            <a:r>
              <a:rPr lang="ko-KR" altLang="en-US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최근 남한에 정착한 북한친구가 대마초를 구해 함께 피우자고 권유한다면</a:t>
            </a: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?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ko-KR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2. </a:t>
            </a:r>
            <a:r>
              <a:rPr lang="ko-KR" altLang="en-US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갑자기 배가 아픈데 병원에 가기는 싫고 북한에서 처럼 </a:t>
            </a:r>
            <a:endParaRPr lang="en-US" altLang="ko-KR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‘</a:t>
            </a:r>
            <a:r>
              <a:rPr lang="ko-KR" altLang="en-US" spc="-120" dirty="0" err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정통편</a:t>
            </a: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’</a:t>
            </a:r>
            <a:r>
              <a:rPr lang="ko-KR" altLang="en-US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을 사용해볼까</a:t>
            </a: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?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ko-KR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3. </a:t>
            </a:r>
            <a:r>
              <a:rPr lang="ko-KR" altLang="en-US" spc="-120" dirty="0" err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탈북한</a:t>
            </a:r>
            <a:r>
              <a:rPr lang="ko-KR" altLang="en-US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친구가</a:t>
            </a:r>
            <a:r>
              <a:rPr lang="ko-KR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 중국교포로부터 </a:t>
            </a:r>
            <a:r>
              <a:rPr lang="ko-KR" altLang="en-US" spc="-120" dirty="0" err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빙두</a:t>
            </a: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(</a:t>
            </a:r>
            <a:r>
              <a:rPr lang="ko-KR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필로폰</a:t>
            </a: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)</a:t>
            </a:r>
            <a:r>
              <a:rPr lang="ko-KR" altLang="en-US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를</a:t>
            </a:r>
            <a:r>
              <a:rPr lang="ko-KR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 국제택배로 </a:t>
            </a:r>
            <a:endParaRPr lang="en-US" altLang="ko-KR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ea"/>
              <a:ea typeface="+mj-ea"/>
              <a:cs typeface="함초롬바탕" panose="02030604000101010101" pitchFamily="18" charset="-12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   </a:t>
            </a:r>
            <a:r>
              <a:rPr lang="ko-KR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받아 </a:t>
            </a:r>
            <a:r>
              <a:rPr lang="ko-KR" altLang="en-US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몇차례</a:t>
            </a:r>
            <a:r>
              <a:rPr lang="ko-KR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 투약</a:t>
            </a:r>
            <a:r>
              <a:rPr lang="ko-KR" altLang="en-US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하고</a:t>
            </a: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, </a:t>
            </a:r>
            <a:r>
              <a:rPr lang="ko-KR" altLang="en-US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다른 </a:t>
            </a:r>
            <a:r>
              <a:rPr lang="ko-KR" altLang="en-US" spc="-120" dirty="0" err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탈북친구에게</a:t>
            </a:r>
            <a:r>
              <a:rPr lang="ko-KR" altLang="en-US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 </a:t>
            </a:r>
            <a:r>
              <a:rPr lang="ko-KR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0.5ｇ을 30만원</a:t>
            </a:r>
            <a:endParaRPr lang="en-US" altLang="ko-KR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ea"/>
              <a:ea typeface="+mj-ea"/>
              <a:cs typeface="함초롬바탕" panose="02030604000101010101" pitchFamily="18" charset="-12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   </a:t>
            </a:r>
            <a:r>
              <a:rPr lang="ko-KR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을 받고 판매</a:t>
            </a:r>
            <a:r>
              <a:rPr lang="ko-KR" altLang="en-US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했다면</a:t>
            </a: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함초롬바탕" panose="02030604000101010101" pitchFamily="18" charset="-127"/>
              </a:rPr>
              <a:t>? 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ko-KR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ea"/>
              <a:ea typeface="+mj-ea"/>
              <a:cs typeface="함초롬바탕" panose="02030604000101010101" pitchFamily="18" charset="-12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4. </a:t>
            </a:r>
            <a:r>
              <a:rPr lang="ko-KR" altLang="en-US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북한에서는 장마당에서 쉽게 구할 수 있었는데 남한에서는 </a:t>
            </a:r>
            <a:endParaRPr lang="en-US" altLang="ko-KR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   </a:t>
            </a:r>
            <a:r>
              <a:rPr lang="ko-KR" altLang="en-US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그것이 불법마약이라고</a:t>
            </a:r>
            <a:r>
              <a:rPr lang="en-US" altLang="ko-KR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? </a:t>
            </a:r>
            <a:endParaRPr lang="ko-KR" altLang="en-US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CBF18F3A-4064-4896-A20A-C74B60A37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BBD556C-2B1F-4B6F-8972-1D0385BEBAB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33" y="2116265"/>
            <a:ext cx="4484017" cy="448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7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32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ED99327-384E-4688-BE8D-C82837CADA4A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3186A70-E946-42FE-8A92-7C280A38EDF4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05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570C7B-59BF-4F8A-A078-C4A18EB78D23}"/>
              </a:ext>
            </a:extLst>
          </p:cNvPr>
          <p:cNvSpPr txBox="1"/>
          <p:nvPr/>
        </p:nvSpPr>
        <p:spPr>
          <a:xfrm>
            <a:off x="1433587" y="644392"/>
            <a:ext cx="762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우리나라와 북한에서 약사용의 차이 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마약류에 대한 올바른 이해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6B055E6F-5921-4A03-849B-0F2518D40B33}"/>
              </a:ext>
            </a:extLst>
          </p:cNvPr>
          <p:cNvSpPr/>
          <p:nvPr/>
        </p:nvSpPr>
        <p:spPr>
          <a:xfrm>
            <a:off x="771786" y="1172820"/>
            <a:ext cx="7529981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북한이탈주민들이 </a:t>
            </a:r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마약 관련 범죄에 자주 연루되는 이유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?</a:t>
            </a:r>
            <a:endParaRPr lang="ko-KR" altLang="en-US" sz="2400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그림 4" descr="지도이(가) 표시된 사진&#10;&#10;자동 생성된 설명">
            <a:extLst>
              <a:ext uri="{FF2B5EF4-FFF2-40B4-BE49-F238E27FC236}">
                <a16:creationId xmlns:a16="http://schemas.microsoft.com/office/drawing/2014/main" id="{891277D3-1157-496F-89C9-C848858A5E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r="47047"/>
          <a:stretch/>
        </p:blipFill>
        <p:spPr>
          <a:xfrm>
            <a:off x="3631681" y="1899573"/>
            <a:ext cx="2516065" cy="3472200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26D8DEED-D7C2-4BDA-AB15-F333B1B7CE15}"/>
              </a:ext>
            </a:extLst>
          </p:cNvPr>
          <p:cNvGrpSpPr/>
          <p:nvPr/>
        </p:nvGrpSpPr>
        <p:grpSpPr>
          <a:xfrm>
            <a:off x="1033477" y="1741697"/>
            <a:ext cx="1512044" cy="425245"/>
            <a:chOff x="2446020" y="1921393"/>
            <a:chExt cx="1512044" cy="425245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09D46F80-6EB9-4CCB-92EF-B3BDE55210DB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C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353CC9-746C-4971-B9ED-FF44C70141F1}"/>
                </a:ext>
              </a:extLst>
            </p:cNvPr>
            <p:cNvSpPr txBox="1"/>
            <p:nvPr/>
          </p:nvSpPr>
          <p:spPr>
            <a:xfrm>
              <a:off x="2567940" y="1921393"/>
              <a:ext cx="1390124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북한에서는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E2E703C-B420-419F-8BB3-3737DDBD252A}"/>
              </a:ext>
            </a:extLst>
          </p:cNvPr>
          <p:cNvSpPr txBox="1"/>
          <p:nvPr/>
        </p:nvSpPr>
        <p:spPr>
          <a:xfrm>
            <a:off x="941652" y="2192046"/>
            <a:ext cx="4252648" cy="213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외화벌이를 목적으로 국가 차원에서 마약을 재배하고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 </a:t>
            </a:r>
            <a:r>
              <a:rPr lang="ko-KR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진통제 대신 </a:t>
            </a:r>
            <a:r>
              <a:rPr lang="ko-KR" altLang="en-US" sz="1600" spc="-120" dirty="0" err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빙두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(</a:t>
            </a:r>
            <a:r>
              <a:rPr lang="ko-KR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필로폰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)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를</a:t>
            </a:r>
            <a:r>
              <a:rPr lang="ko-KR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 쓰고 </a:t>
            </a:r>
            <a:r>
              <a:rPr lang="ko-KR" altLang="en-US" sz="1600" spc="-120" dirty="0" err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백도라지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(</a:t>
            </a:r>
            <a:r>
              <a:rPr lang="ko-KR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아편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)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를</a:t>
            </a:r>
            <a:r>
              <a:rPr lang="ko-KR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 쉽게 재배하기 때문에</a:t>
            </a:r>
            <a:endParaRPr lang="en-US" altLang="ko-KR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마약 투약이나 거래가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일상화되고</a:t>
            </a:r>
            <a:endParaRPr lang="en-US" altLang="ko-KR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약물중독의 위험에 대한</a:t>
            </a:r>
            <a:endParaRPr lang="en-US" altLang="ko-KR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이해도가 낮아서 </a:t>
            </a:r>
            <a:r>
              <a:rPr lang="ko-KR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얼마나</a:t>
            </a:r>
            <a:endParaRPr lang="en-US" altLang="ko-KR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큰 범죄인지 잘 모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름</a:t>
            </a:r>
            <a:endParaRPr lang="en-US" altLang="ko-KR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82995-F94E-4C9A-B7FF-FC40887CA412}"/>
              </a:ext>
            </a:extLst>
          </p:cNvPr>
          <p:cNvSpPr txBox="1"/>
          <p:nvPr/>
        </p:nvSpPr>
        <p:spPr>
          <a:xfrm>
            <a:off x="8181458" y="3794410"/>
            <a:ext cx="3264707" cy="1540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현재 생활하고 있는 남한의 의료제도에 대해 잘 이해하지 못하고 있으며 약물 특히 마약의 의미와 </a:t>
            </a:r>
            <a:r>
              <a:rPr lang="ko-KR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마약 관련 법규에</a:t>
            </a:r>
            <a:r>
              <a:rPr lang="en-US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 </a:t>
            </a:r>
            <a:r>
              <a:rPr lang="ko-KR" altLang="ko-KR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대한 </a:t>
            </a:r>
            <a:r>
              <a:rPr lang="ko-KR" altLang="en-US" sz="1600" spc="-12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함초롬바탕" panose="02030604000101010101" pitchFamily="18" charset="-127"/>
              </a:rPr>
              <a:t>정보가 부족해서 어려움을 겪고 있음</a:t>
            </a:r>
            <a:endParaRPr lang="ko-KR" altLang="ko-KR" sz="1600" spc="-12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함초롬바탕" panose="02030604000101010101" pitchFamily="18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6C10875B-0352-445C-8678-EF2D1CB221E5}"/>
              </a:ext>
            </a:extLst>
          </p:cNvPr>
          <p:cNvGrpSpPr/>
          <p:nvPr/>
        </p:nvGrpSpPr>
        <p:grpSpPr>
          <a:xfrm>
            <a:off x="8301768" y="3313060"/>
            <a:ext cx="1512044" cy="425245"/>
            <a:chOff x="2446020" y="1921393"/>
            <a:chExt cx="1512044" cy="425245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7E0147A2-3579-4CC4-9D1C-45E532EF87C6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11C9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51EF6D-9A3E-41E6-B594-677912771542}"/>
                </a:ext>
              </a:extLst>
            </p:cNvPr>
            <p:cNvSpPr txBox="1"/>
            <p:nvPr/>
          </p:nvSpPr>
          <p:spPr>
            <a:xfrm>
              <a:off x="2567940" y="1921393"/>
              <a:ext cx="1390124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11C98C"/>
                  </a:solidFill>
                  <a:latin typeface="+mn-ea"/>
                </a:rPr>
                <a:t>남한에서는</a:t>
              </a:r>
            </a:p>
          </p:txBody>
        </p:sp>
      </p:grpSp>
      <p:pic>
        <p:nvPicPr>
          <p:cNvPr id="2" name="그래픽 1">
            <a:extLst>
              <a:ext uri="{FF2B5EF4-FFF2-40B4-BE49-F238E27FC236}">
                <a16:creationId xmlns:a16="http://schemas.microsoft.com/office/drawing/2014/main" id="{5BB4984B-D259-43F4-A0D8-DBF164B61C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  <p:pic>
        <p:nvPicPr>
          <p:cNvPr id="10" name="그림 9" descr="지도이(가) 표시된 사진&#10;&#10;자동 생성된 설명">
            <a:extLst>
              <a:ext uri="{FF2B5EF4-FFF2-40B4-BE49-F238E27FC236}">
                <a16:creationId xmlns:a16="http://schemas.microsoft.com/office/drawing/2014/main" id="{5F461CD4-D2FF-4150-A537-251626388A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6" r="12434"/>
          <a:stretch/>
        </p:blipFill>
        <p:spPr>
          <a:xfrm>
            <a:off x="6183381" y="2854372"/>
            <a:ext cx="2336764" cy="34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33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AFF8333-568B-4CA4-9787-9107E37F9574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B36EFE6-5FF3-44DF-AC9A-9C598700ED94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05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454E62-4D2D-49E1-8388-E79DB053BF6E}"/>
              </a:ext>
            </a:extLst>
          </p:cNvPr>
          <p:cNvSpPr txBox="1"/>
          <p:nvPr/>
        </p:nvSpPr>
        <p:spPr>
          <a:xfrm>
            <a:off x="1433587" y="644392"/>
            <a:ext cx="762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우리나라와 북한에서 약사용의 차이 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마약류에 대한 올바른 이해</a:t>
            </a:r>
            <a:r>
              <a:rPr lang="en-US" altLang="ko-KR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endParaRPr lang="en-US" altLang="ko-KR" sz="2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사각형: 잘린 대각선 방향 모서리 16">
            <a:extLst>
              <a:ext uri="{FF2B5EF4-FFF2-40B4-BE49-F238E27FC236}">
                <a16:creationId xmlns:a16="http://schemas.microsoft.com/office/drawing/2014/main" id="{3D840E09-2A0A-4B22-8C87-A60175E75065}"/>
              </a:ext>
            </a:extLst>
          </p:cNvPr>
          <p:cNvSpPr/>
          <p:nvPr/>
        </p:nvSpPr>
        <p:spPr>
          <a:xfrm>
            <a:off x="771787" y="1172820"/>
            <a:ext cx="8610338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마약들에 대한 제조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유통</a:t>
            </a:r>
            <a:r>
              <a:rPr lang="en-US" altLang="ko-KR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4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판매 등에 대한 정보를 취득했을 경우</a:t>
            </a:r>
          </a:p>
        </p:txBody>
      </p:sp>
      <p:pic>
        <p:nvPicPr>
          <p:cNvPr id="18" name="내용 개체 틀 4" descr="시계이(가) 표시된 사진&#10;&#10;자동 생성된 설명">
            <a:extLst>
              <a:ext uri="{FF2B5EF4-FFF2-40B4-BE49-F238E27FC236}">
                <a16:creationId xmlns:a16="http://schemas.microsoft.com/office/drawing/2014/main" id="{ECC3D74A-800C-4235-A29B-D6AD474521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8" b="39759"/>
          <a:stretch/>
        </p:blipFill>
        <p:spPr>
          <a:xfrm>
            <a:off x="1843845" y="1651260"/>
            <a:ext cx="8498917" cy="26880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B8E3A7-41F2-4316-B8CE-3BFD88F98D5B}"/>
              </a:ext>
            </a:extLst>
          </p:cNvPr>
          <p:cNvSpPr txBox="1"/>
          <p:nvPr/>
        </p:nvSpPr>
        <p:spPr>
          <a:xfrm>
            <a:off x="2357438" y="4307535"/>
            <a:ext cx="155940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범죄신고</a:t>
            </a:r>
            <a:endParaRPr lang="en-US" altLang="ko-KR" sz="28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en-US" altLang="ko-KR" sz="4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066FF"/>
                </a:solidFill>
                <a:latin typeface="Arial Black" panose="020B0A04020102020204" pitchFamily="34" charset="0"/>
              </a:rPr>
              <a:t>112</a:t>
            </a:r>
            <a:endParaRPr lang="ko-KR" altLang="en-US" sz="4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rgbClr val="0066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5337F-8179-4A4A-B870-A9948A027C21}"/>
              </a:ext>
            </a:extLst>
          </p:cNvPr>
          <p:cNvSpPr txBox="1"/>
          <p:nvPr/>
        </p:nvSpPr>
        <p:spPr>
          <a:xfrm>
            <a:off x="5189712" y="4307535"/>
            <a:ext cx="155940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범죄신고</a:t>
            </a:r>
            <a:endParaRPr lang="en-US" altLang="ko-KR" sz="28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en-US" altLang="ko-KR" sz="4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066FF"/>
                </a:solidFill>
                <a:latin typeface="Arial Black" panose="020B0A04020102020204" pitchFamily="34" charset="0"/>
              </a:rPr>
              <a:t>1301</a:t>
            </a:r>
            <a:endParaRPr lang="ko-KR" altLang="en-US" sz="4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rgbClr val="0066F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9AC64-C78B-4FCD-8AD8-1A9054C524B7}"/>
              </a:ext>
            </a:extLst>
          </p:cNvPr>
          <p:cNvSpPr txBox="1"/>
          <p:nvPr/>
        </p:nvSpPr>
        <p:spPr>
          <a:xfrm>
            <a:off x="8021986" y="4307535"/>
            <a:ext cx="155940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범죄신고</a:t>
            </a:r>
            <a:endParaRPr lang="en-US" altLang="ko-KR" sz="28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en-US" altLang="ko-KR" sz="4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066FF"/>
                </a:solidFill>
                <a:latin typeface="Arial Black" panose="020B0A04020102020204" pitchFamily="34" charset="0"/>
              </a:rPr>
              <a:t>111</a:t>
            </a:r>
            <a:endParaRPr lang="ko-KR" altLang="en-US" sz="40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rgbClr val="0066FF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D2F76E-48F0-4F89-A455-C11B0EBB4218}"/>
              </a:ext>
            </a:extLst>
          </p:cNvPr>
          <p:cNvSpPr txBox="1"/>
          <p:nvPr/>
        </p:nvSpPr>
        <p:spPr>
          <a:xfrm>
            <a:off x="3249115" y="5627303"/>
            <a:ext cx="5440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휴대전화는 </a:t>
            </a:r>
            <a:r>
              <a:rPr lang="ko-KR" altLang="en-US" sz="32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지역번호 </a:t>
            </a:r>
            <a:r>
              <a:rPr lang="en-US" altLang="ko-KR" sz="32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+ </a:t>
            </a:r>
            <a:r>
              <a:rPr lang="en-US" altLang="ko-KR" sz="32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1301</a:t>
            </a:r>
            <a:endParaRPr lang="ko-KR" altLang="en-US" sz="44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rgbClr val="0066FF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069CB4D-958B-4525-8829-55A6D8DA6C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CBAA3FE-906D-453B-AFDA-87F2EC7BB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9633F3C3-526E-48D0-805F-98B3E4745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sp>
        <p:nvSpPr>
          <p:cNvPr id="17" name="슬라이드 번호 개체 틀 4">
            <a:extLst>
              <a:ext uri="{FF2B5EF4-FFF2-40B4-BE49-F238E27FC236}">
                <a16:creationId xmlns:a16="http://schemas.microsoft.com/office/drawing/2014/main" id="{DD05CC89-DFD2-47A9-BE4F-D6FD0408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34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0343CCA7-0C4F-4077-BDF5-588FE9ACECFF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B32D2F9-50EA-4565-A585-CAADA9837E40}"/>
              </a:ext>
            </a:extLst>
          </p:cNvPr>
          <p:cNvSpPr txBox="1"/>
          <p:nvPr/>
        </p:nvSpPr>
        <p:spPr>
          <a:xfrm>
            <a:off x="633368" y="644392"/>
            <a:ext cx="3686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 </a:t>
            </a:r>
            <a:r>
              <a:rPr lang="ko-KR" altLang="en-US" sz="2800" b="1" spc="-120" dirty="0" err="1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바로쓰기</a:t>
            </a:r>
            <a:r>
              <a:rPr lang="ko-KR" altLang="en-US" sz="2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십계명 </a:t>
            </a:r>
            <a:r>
              <a:rPr lang="en-US" altLang="ko-KR" sz="2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(1)</a:t>
            </a:r>
            <a:endParaRPr lang="en-US" altLang="ko-KR" sz="24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259E7F-FE0D-4205-9089-68CEFD61712C}"/>
              </a:ext>
            </a:extLst>
          </p:cNvPr>
          <p:cNvSpPr txBox="1"/>
          <p:nvPr/>
        </p:nvSpPr>
        <p:spPr>
          <a:xfrm>
            <a:off x="633368" y="1688644"/>
            <a:ext cx="10732098" cy="2888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ko-KR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1. </a:t>
            </a:r>
            <a:r>
              <a:rPr lang="ko-KR" altLang="en-US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용법</a:t>
            </a:r>
            <a:r>
              <a:rPr lang="en-US" altLang="ko-KR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, </a:t>
            </a:r>
            <a:r>
              <a:rPr lang="ko-KR" altLang="en-US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용량 지키기</a:t>
            </a:r>
            <a:endParaRPr lang="en-US" altLang="ko-KR" sz="2000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marL="342900" lvl="0" indent="-342900">
              <a:lnSpc>
                <a:spcPct val="130000"/>
              </a:lnSpc>
              <a:buAutoNum type="arabicPeriod"/>
            </a:pPr>
            <a:endParaRPr lang="ko-KR" altLang="en-US" sz="1000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>
              <a:lnSpc>
                <a:spcPct val="130000"/>
              </a:lnSpc>
              <a:buNone/>
            </a:pPr>
            <a:r>
              <a:rPr lang="en-US" altLang="ko-KR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2. </a:t>
            </a:r>
            <a:r>
              <a:rPr lang="ko-KR" altLang="en-US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약의 유효기간 확인하기</a:t>
            </a:r>
            <a:endParaRPr lang="en-US" altLang="ko-KR" sz="2000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>
              <a:lnSpc>
                <a:spcPct val="130000"/>
              </a:lnSpc>
              <a:buNone/>
            </a:pPr>
            <a:endParaRPr lang="ko-KR" altLang="en-US" sz="1000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>
              <a:lnSpc>
                <a:spcPct val="130000"/>
              </a:lnSpc>
              <a:buNone/>
            </a:pPr>
            <a:r>
              <a:rPr lang="en-US" altLang="ko-KR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3. </a:t>
            </a:r>
            <a:r>
              <a:rPr lang="ko-KR" altLang="en-US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약을 임의로 갈거나 자르지 말고 캡슐을 빼고 먹지 않기</a:t>
            </a:r>
            <a:endParaRPr lang="en-US" altLang="ko-KR" sz="2000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>
              <a:lnSpc>
                <a:spcPct val="130000"/>
              </a:lnSpc>
              <a:buNone/>
            </a:pPr>
            <a:endParaRPr lang="ko-KR" altLang="en-US" sz="1000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>
              <a:lnSpc>
                <a:spcPct val="130000"/>
              </a:lnSpc>
              <a:buNone/>
            </a:pPr>
            <a:r>
              <a:rPr lang="en-US" altLang="ko-KR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4. </a:t>
            </a:r>
            <a:r>
              <a:rPr lang="ko-KR" altLang="en-US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약은 충분한 물과 함께 복용하기</a:t>
            </a:r>
            <a:endParaRPr lang="en-US" altLang="ko-KR" sz="2000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>
              <a:lnSpc>
                <a:spcPct val="130000"/>
              </a:lnSpc>
              <a:buNone/>
            </a:pPr>
            <a:endParaRPr lang="ko-KR" altLang="en-US" sz="1000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>
              <a:lnSpc>
                <a:spcPct val="130000"/>
              </a:lnSpc>
              <a:buNone/>
            </a:pPr>
            <a:r>
              <a:rPr lang="en-US" altLang="ko-KR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5. </a:t>
            </a:r>
            <a:r>
              <a:rPr lang="ko-KR" altLang="en-US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부작용이라고 생각되는 증상이 나타나면 약사</a:t>
            </a:r>
            <a:r>
              <a:rPr lang="en-US" altLang="ko-KR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, </a:t>
            </a:r>
            <a:r>
              <a:rPr lang="ko-KR" altLang="en-US" sz="2000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의사에게 알리기</a:t>
            </a:r>
          </a:p>
        </p:txBody>
      </p:sp>
      <p:pic>
        <p:nvPicPr>
          <p:cNvPr id="5" name="그림 4" descr="음식이(가) 표시된 사진&#10;&#10;자동 생성된 설명">
            <a:extLst>
              <a:ext uri="{FF2B5EF4-FFF2-40B4-BE49-F238E27FC236}">
                <a16:creationId xmlns:a16="http://schemas.microsoft.com/office/drawing/2014/main" id="{02AD57F6-D796-4655-A11E-8E8E963DBA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9" t="9397" r="13762" b="12839"/>
          <a:stretch/>
        </p:blipFill>
        <p:spPr>
          <a:xfrm>
            <a:off x="6958566" y="2636520"/>
            <a:ext cx="4680331" cy="3580005"/>
          </a:xfrm>
          <a:prstGeom prst="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E0623929-A19C-49D9-A4A0-BEB20B2DE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CBAA3FE-906D-453B-AFDA-87F2EC7BB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9633F3C3-526E-48D0-805F-98B3E4745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sp>
        <p:nvSpPr>
          <p:cNvPr id="17" name="슬라이드 번호 개체 틀 4">
            <a:extLst>
              <a:ext uri="{FF2B5EF4-FFF2-40B4-BE49-F238E27FC236}">
                <a16:creationId xmlns:a16="http://schemas.microsoft.com/office/drawing/2014/main" id="{DD05CC89-DFD2-47A9-BE4F-D6FD0408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35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0343CCA7-0C4F-4077-BDF5-588FE9ACECFF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B32D2F9-50EA-4565-A585-CAADA9837E40}"/>
              </a:ext>
            </a:extLst>
          </p:cNvPr>
          <p:cNvSpPr txBox="1"/>
          <p:nvPr/>
        </p:nvSpPr>
        <p:spPr>
          <a:xfrm>
            <a:off x="633368" y="644392"/>
            <a:ext cx="395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 </a:t>
            </a:r>
            <a:r>
              <a:rPr lang="ko-KR" altLang="en-US" sz="2800" b="1" spc="-120" dirty="0" err="1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바로쓰기</a:t>
            </a:r>
            <a:r>
              <a:rPr lang="ko-KR" altLang="en-US" sz="2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십계명 </a:t>
            </a:r>
            <a:r>
              <a:rPr lang="en-US" altLang="ko-KR" sz="28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(2)</a:t>
            </a:r>
            <a:endParaRPr lang="en-US" altLang="ko-KR" sz="24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259E7F-FE0D-4205-9089-68CEFD61712C}"/>
              </a:ext>
            </a:extLst>
          </p:cNvPr>
          <p:cNvSpPr txBox="1"/>
          <p:nvPr/>
        </p:nvSpPr>
        <p:spPr>
          <a:xfrm>
            <a:off x="779757" y="1167612"/>
            <a:ext cx="10732098" cy="425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None/>
            </a:pPr>
            <a:endParaRPr lang="en-US" altLang="ko-KR" b="1" spc="-12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fontAlgn="base">
              <a:lnSpc>
                <a:spcPct val="130000"/>
              </a:lnSpc>
              <a:buNone/>
            </a:pPr>
            <a:r>
              <a: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6. </a:t>
            </a:r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약은 어린아이의 손이 닿지 않는 안전한 곳에 햇빛과</a:t>
            </a:r>
            <a:endParaRPr lang="en-US" altLang="ko-KR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fontAlgn="base">
              <a:lnSpc>
                <a:spcPct val="130000"/>
              </a:lnSpc>
              <a:buNone/>
            </a:pPr>
            <a:r>
              <a: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   </a:t>
            </a:r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습기를 피해 상온</a:t>
            </a:r>
            <a:r>
              <a: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(15~25</a:t>
            </a:r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℃</a:t>
            </a:r>
            <a:r>
              <a: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)</a:t>
            </a:r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에서 보관하기</a:t>
            </a:r>
            <a:endParaRPr lang="en-US" altLang="ko-KR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fontAlgn="base">
              <a:lnSpc>
                <a:spcPct val="130000"/>
              </a:lnSpc>
              <a:buNone/>
            </a:pPr>
            <a:r>
              <a: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   (제품 라벨에 냉장 보관 문구가 </a:t>
            </a:r>
            <a:r>
              <a:rPr lang="en-US" altLang="ko-KR" b="1" spc="-120" dirty="0" err="1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있는</a:t>
            </a:r>
            <a:r>
              <a: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 경우에만 냉장 보관)</a:t>
            </a:r>
          </a:p>
          <a:p>
            <a:pPr fontAlgn="base">
              <a:lnSpc>
                <a:spcPct val="130000"/>
              </a:lnSpc>
              <a:buNone/>
            </a:pPr>
            <a:endParaRPr lang="en-US" altLang="ko-KR" sz="1000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 fontAlgn="base">
              <a:lnSpc>
                <a:spcPct val="130000"/>
              </a:lnSpc>
              <a:buNone/>
            </a:pPr>
            <a:r>
              <a: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7. </a:t>
            </a:r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가정상비약 리스트를 가족이 함께 공유하기</a:t>
            </a:r>
            <a:endParaRPr lang="en-US" altLang="ko-KR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 fontAlgn="base">
              <a:lnSpc>
                <a:spcPct val="130000"/>
              </a:lnSpc>
              <a:buNone/>
            </a:pPr>
            <a:endParaRPr lang="ko-KR" altLang="en-US" sz="1000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 fontAlgn="base">
              <a:lnSpc>
                <a:spcPct val="130000"/>
              </a:lnSpc>
              <a:buNone/>
            </a:pPr>
            <a:r>
              <a: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8. </a:t>
            </a:r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남의 약 함께 먹지 않기</a:t>
            </a:r>
            <a:endParaRPr lang="en-US" altLang="ko-KR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 fontAlgn="base">
              <a:lnSpc>
                <a:spcPct val="130000"/>
              </a:lnSpc>
              <a:buNone/>
            </a:pPr>
            <a:endParaRPr lang="ko-KR" altLang="en-US" sz="1000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 fontAlgn="base">
              <a:lnSpc>
                <a:spcPct val="130000"/>
              </a:lnSpc>
              <a:buNone/>
            </a:pPr>
            <a:r>
              <a: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9. </a:t>
            </a:r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잘 모르거나 오래된 약은 함부로 복용하지 말고 가까운</a:t>
            </a:r>
            <a:endParaRPr lang="en-US" altLang="ko-KR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 fontAlgn="base">
              <a:lnSpc>
                <a:spcPct val="130000"/>
              </a:lnSpc>
              <a:buNone/>
            </a:pPr>
            <a:r>
              <a: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   </a:t>
            </a:r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약국에서 상의하고 버리기</a:t>
            </a:r>
            <a:endParaRPr lang="en-US" altLang="ko-KR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 fontAlgn="base">
              <a:lnSpc>
                <a:spcPct val="130000"/>
              </a:lnSpc>
              <a:buNone/>
            </a:pPr>
            <a:endParaRPr lang="ko-KR" altLang="en-US" sz="1000" b="1" spc="-120" dirty="0">
              <a:ln>
                <a:solidFill>
                  <a:srgbClr val="FFFFFF">
                    <a:alpha val="0"/>
                  </a:srgbClr>
                </a:solidFill>
              </a:ln>
              <a:latin typeface="+mn-ea"/>
            </a:endParaRPr>
          </a:p>
          <a:p>
            <a:pPr lvl="0" fontAlgn="base">
              <a:lnSpc>
                <a:spcPct val="130000"/>
              </a:lnSpc>
              <a:buNone/>
            </a:pPr>
            <a:r>
              <a: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10 </a:t>
            </a:r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약 구입 시 부작용 경험</a:t>
            </a:r>
            <a:r>
              <a: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, </a:t>
            </a:r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먹고 있는 약</a:t>
            </a:r>
            <a:r>
              <a:rPr lang="en-US" altLang="ko-KR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, </a:t>
            </a:r>
            <a:r>
              <a:rPr lang="ko-KR" altLang="en-US" b="1" spc="-12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ea"/>
              </a:rPr>
              <a:t>약사에게 말하기</a:t>
            </a:r>
          </a:p>
        </p:txBody>
      </p:sp>
      <p:pic>
        <p:nvPicPr>
          <p:cNvPr id="5" name="그림 4" descr="음식이(가) 표시된 사진&#10;&#10;자동 생성된 설명">
            <a:extLst>
              <a:ext uri="{FF2B5EF4-FFF2-40B4-BE49-F238E27FC236}">
                <a16:creationId xmlns:a16="http://schemas.microsoft.com/office/drawing/2014/main" id="{02AD57F6-D796-4655-A11E-8E8E963DBA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9" t="9397" r="13762" b="12839"/>
          <a:stretch/>
        </p:blipFill>
        <p:spPr>
          <a:xfrm>
            <a:off x="6958566" y="2636520"/>
            <a:ext cx="4680331" cy="3580005"/>
          </a:xfrm>
          <a:prstGeom prst="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E0623929-A19C-49D9-A4A0-BEB20B2DE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CAC85F0-AEE0-4E4C-9A2A-1C2991E1A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rot="10800000">
            <a:off x="5676900" y="1875796"/>
            <a:ext cx="6515100" cy="4982202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987EDD5-2FCB-4AD2-8956-B1581D4BE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4064" y="3931820"/>
            <a:ext cx="2473852" cy="542395"/>
          </a:xfrm>
          <a:prstGeom prst="rect">
            <a:avLst/>
          </a:prstGeom>
        </p:spPr>
      </p:pic>
      <p:pic>
        <p:nvPicPr>
          <p:cNvPr id="6" name="그림 5" descr="장난감, 테이블, 컴퓨터, 노트북이(가) 표시된 사진&#10;&#10;자동 생성된 설명">
            <a:extLst>
              <a:ext uri="{FF2B5EF4-FFF2-40B4-BE49-F238E27FC236}">
                <a16:creationId xmlns:a16="http://schemas.microsoft.com/office/drawing/2014/main" id="{7D2DF658-A13B-4679-ACD7-DBB29FF16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54" y="2528258"/>
            <a:ext cx="6918960" cy="3891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AF2EF-ED24-4379-8D83-4146DEE104A7}"/>
              </a:ext>
            </a:extLst>
          </p:cNvPr>
          <p:cNvSpPr txBox="1"/>
          <p:nvPr/>
        </p:nvSpPr>
        <p:spPr>
          <a:xfrm>
            <a:off x="777240" y="2194026"/>
            <a:ext cx="4951035" cy="1290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72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감사합니다</a:t>
            </a:r>
            <a:r>
              <a:rPr lang="en-US" altLang="ko-KR" sz="72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ko-KR" altLang="en-US" sz="72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BF75F5ED-AA8D-4070-8826-723ED4E30A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8967" y="3927935"/>
            <a:ext cx="2473848" cy="54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CBAA3FE-906D-453B-AFDA-87F2EC7BB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2F3B7E1-B792-42BE-B418-FB4C8F085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rot="10800000">
            <a:off x="5676900" y="1875796"/>
            <a:ext cx="6515100" cy="4982202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5A1727AF-E183-4800-89F8-FAEDCA641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6649" y="592985"/>
            <a:ext cx="2473852" cy="542395"/>
          </a:xfrm>
          <a:prstGeom prst="rect">
            <a:avLst/>
          </a:prstGeom>
        </p:spPr>
      </p:pic>
      <p:pic>
        <p:nvPicPr>
          <p:cNvPr id="12" name="그림 11" descr="장난감, 테이블, 컴퓨터, 노트북이(가) 표시된 사진&#10;&#10;자동 생성된 설명">
            <a:extLst>
              <a:ext uri="{FF2B5EF4-FFF2-40B4-BE49-F238E27FC236}">
                <a16:creationId xmlns:a16="http://schemas.microsoft.com/office/drawing/2014/main" id="{017CB4B0-121F-4860-818C-6B48B4138E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54" y="2528258"/>
            <a:ext cx="6918960" cy="3891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81C684-E854-4CDD-90C9-98DF18F0C491}"/>
              </a:ext>
            </a:extLst>
          </p:cNvPr>
          <p:cNvSpPr txBox="1"/>
          <p:nvPr/>
        </p:nvSpPr>
        <p:spPr>
          <a:xfrm>
            <a:off x="777240" y="1371066"/>
            <a:ext cx="4126451" cy="1290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72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약과 건강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07745-CF16-4A53-B1AA-BC7DBC014C48}"/>
              </a:ext>
            </a:extLst>
          </p:cNvPr>
          <p:cNvSpPr txBox="1"/>
          <p:nvPr/>
        </p:nvSpPr>
        <p:spPr>
          <a:xfrm>
            <a:off x="5074918" y="1843728"/>
            <a:ext cx="5333511" cy="391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pc="30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올바른 의약품의 사용이 건강을 지킵니다</a:t>
            </a:r>
            <a:r>
              <a:rPr lang="en-US" altLang="ko-KR" spc="30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ko-KR" altLang="en-US" spc="30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31134A49-6932-497A-9B67-438F1C54632F}"/>
              </a:ext>
            </a:extLst>
          </p:cNvPr>
          <p:cNvCxnSpPr>
            <a:cxnSpLocks/>
          </p:cNvCxnSpPr>
          <p:nvPr/>
        </p:nvCxnSpPr>
        <p:spPr>
          <a:xfrm flipH="1">
            <a:off x="571500" y="0"/>
            <a:ext cx="611768" cy="266193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래픽 1">
            <a:extLst>
              <a:ext uri="{FF2B5EF4-FFF2-40B4-BE49-F238E27FC236}">
                <a16:creationId xmlns:a16="http://schemas.microsoft.com/office/drawing/2014/main" id="{F4D30D87-52F6-4F5E-88B0-51E57D01A8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92843" y="606387"/>
            <a:ext cx="2241607" cy="4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음식, 테이블, 방이(가) 표시된 사진&#10;&#10;자동 생성된 설명">
            <a:extLst>
              <a:ext uri="{FF2B5EF4-FFF2-40B4-BE49-F238E27FC236}">
                <a16:creationId xmlns:a16="http://schemas.microsoft.com/office/drawing/2014/main" id="{F477BDB1-D353-48D5-8460-0523BDB5B4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3" b="30690"/>
          <a:stretch/>
        </p:blipFill>
        <p:spPr>
          <a:xfrm>
            <a:off x="-5392" y="1"/>
            <a:ext cx="12197392" cy="37338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9E4D6E8-849F-416E-86EA-1B76E0A08A19}"/>
              </a:ext>
            </a:extLst>
          </p:cNvPr>
          <p:cNvSpPr txBox="1"/>
          <p:nvPr/>
        </p:nvSpPr>
        <p:spPr>
          <a:xfrm>
            <a:off x="633368" y="2779524"/>
            <a:ext cx="36615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CONTENTS</a:t>
            </a:r>
            <a:endParaRPr lang="ko-KR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D8618A3B-FA96-4088-9AF6-5F970FAD360A}"/>
              </a:ext>
            </a:extLst>
          </p:cNvPr>
          <p:cNvGrpSpPr/>
          <p:nvPr/>
        </p:nvGrpSpPr>
        <p:grpSpPr>
          <a:xfrm>
            <a:off x="764876" y="4017511"/>
            <a:ext cx="1202373" cy="1721197"/>
            <a:chOff x="764876" y="4103273"/>
            <a:chExt cx="1202373" cy="1721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7DD156-F18B-48EE-BD55-C4845BDD34BF}"/>
                </a:ext>
              </a:extLst>
            </p:cNvPr>
            <p:cNvSpPr txBox="1"/>
            <p:nvPr/>
          </p:nvSpPr>
          <p:spPr>
            <a:xfrm>
              <a:off x="764876" y="4103273"/>
              <a:ext cx="9380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나눔스퀘어 Light" panose="020B0600000101010101" pitchFamily="50" charset="-127"/>
                </a:rPr>
                <a:t>01</a:t>
              </a:r>
              <a:endParaRPr lang="ko-KR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endParaRPr>
            </a:p>
          </p:txBody>
        </p: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40073228-1CC0-4AEF-8619-79DE02447678}"/>
                </a:ext>
              </a:extLst>
            </p:cNvPr>
            <p:cNvCxnSpPr/>
            <p:nvPr/>
          </p:nvCxnSpPr>
          <p:spPr>
            <a:xfrm>
              <a:off x="910298" y="4945194"/>
              <a:ext cx="270276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F7257B-29BD-4323-91F1-B5830AD71A04}"/>
                </a:ext>
              </a:extLst>
            </p:cNvPr>
            <p:cNvSpPr txBox="1"/>
            <p:nvPr/>
          </p:nvSpPr>
          <p:spPr>
            <a:xfrm>
              <a:off x="818216" y="5116584"/>
              <a:ext cx="11490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약이란</a:t>
              </a:r>
              <a:endPara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r>
                <a:rPr lang="ko-KR" altLang="en-US" sz="20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무엇인가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B20A1B8-E544-40F8-A901-9271F7F68539}"/>
              </a:ext>
            </a:extLst>
          </p:cNvPr>
          <p:cNvGrpSpPr/>
          <p:nvPr/>
        </p:nvGrpSpPr>
        <p:grpSpPr>
          <a:xfrm>
            <a:off x="2723188" y="4017511"/>
            <a:ext cx="1758935" cy="1721197"/>
            <a:chOff x="2723188" y="4103273"/>
            <a:chExt cx="1758935" cy="172119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DF330F-083D-48F1-ABD9-5DD2A094AB83}"/>
                </a:ext>
              </a:extLst>
            </p:cNvPr>
            <p:cNvSpPr txBox="1"/>
            <p:nvPr/>
          </p:nvSpPr>
          <p:spPr>
            <a:xfrm>
              <a:off x="2723188" y="4103273"/>
              <a:ext cx="9380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나눔스퀘어 Light" panose="020B0600000101010101" pitchFamily="50" charset="-127"/>
                </a:rPr>
                <a:t>02</a:t>
              </a:r>
              <a:endParaRPr lang="ko-KR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C7204CAE-B00B-46CC-9F0B-2FD5EAB2C442}"/>
                </a:ext>
              </a:extLst>
            </p:cNvPr>
            <p:cNvCxnSpPr/>
            <p:nvPr/>
          </p:nvCxnSpPr>
          <p:spPr>
            <a:xfrm>
              <a:off x="2868610" y="4945194"/>
              <a:ext cx="270276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35AFAEC-83BD-4E5D-B919-93688EC3A6F2}"/>
                </a:ext>
              </a:extLst>
            </p:cNvPr>
            <p:cNvSpPr txBox="1"/>
            <p:nvPr/>
          </p:nvSpPr>
          <p:spPr>
            <a:xfrm>
              <a:off x="2776528" y="5116584"/>
              <a:ext cx="17055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올바른 의약품</a:t>
              </a:r>
              <a:endPara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r>
                <a:rPr lang="ko-KR" altLang="en-US" sz="20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사용법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9E506D31-C3A1-4D9B-9BA0-229ED616C709}"/>
              </a:ext>
            </a:extLst>
          </p:cNvPr>
          <p:cNvGrpSpPr/>
          <p:nvPr/>
        </p:nvGrpSpPr>
        <p:grpSpPr>
          <a:xfrm>
            <a:off x="4814195" y="4017511"/>
            <a:ext cx="1517843" cy="1721197"/>
            <a:chOff x="4814195" y="4103273"/>
            <a:chExt cx="1517843" cy="172119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4737B1-EDEF-4DE4-83F0-5191EF11C0C6}"/>
                </a:ext>
              </a:extLst>
            </p:cNvPr>
            <p:cNvSpPr txBox="1"/>
            <p:nvPr/>
          </p:nvSpPr>
          <p:spPr>
            <a:xfrm>
              <a:off x="4814195" y="4103273"/>
              <a:ext cx="9380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나눔스퀘어 Light" panose="020B0600000101010101" pitchFamily="50" charset="-127"/>
                </a:rPr>
                <a:t>03</a:t>
              </a:r>
              <a:endParaRPr lang="ko-KR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endParaRPr>
            </a:p>
          </p:txBody>
        </p: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DB2130A5-008F-47D8-8EDC-256CBDEA6359}"/>
                </a:ext>
              </a:extLst>
            </p:cNvPr>
            <p:cNvCxnSpPr/>
            <p:nvPr/>
          </p:nvCxnSpPr>
          <p:spPr>
            <a:xfrm>
              <a:off x="4959617" y="4945194"/>
              <a:ext cx="270276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5325D8-4BE8-4468-AA0D-1AF1DFEA61C3}"/>
                </a:ext>
              </a:extLst>
            </p:cNvPr>
            <p:cNvSpPr txBox="1"/>
            <p:nvPr/>
          </p:nvSpPr>
          <p:spPr>
            <a:xfrm>
              <a:off x="4867535" y="5116584"/>
              <a:ext cx="14645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약의 작용과</a:t>
              </a:r>
              <a:endPara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r>
                <a:rPr lang="ko-KR" altLang="en-US" sz="20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부작용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58E692B-C343-4079-A5C7-1603385ED78F}"/>
              </a:ext>
            </a:extLst>
          </p:cNvPr>
          <p:cNvGrpSpPr/>
          <p:nvPr/>
        </p:nvGrpSpPr>
        <p:grpSpPr>
          <a:xfrm>
            <a:off x="6867716" y="4017511"/>
            <a:ext cx="1202373" cy="1721197"/>
            <a:chOff x="6867716" y="4103273"/>
            <a:chExt cx="1202373" cy="172119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4632A4-22C4-49CA-8D0E-174689D7D6C6}"/>
                </a:ext>
              </a:extLst>
            </p:cNvPr>
            <p:cNvSpPr txBox="1"/>
            <p:nvPr/>
          </p:nvSpPr>
          <p:spPr>
            <a:xfrm>
              <a:off x="6867716" y="4103273"/>
              <a:ext cx="9380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나눔스퀘어 Light" panose="020B0600000101010101" pitchFamily="50" charset="-127"/>
                </a:rPr>
                <a:t>04</a:t>
              </a:r>
              <a:endParaRPr lang="ko-KR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endParaRPr>
            </a:p>
          </p:txBody>
        </p: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96165059-F34F-4FCF-9131-1D27EF560A45}"/>
                </a:ext>
              </a:extLst>
            </p:cNvPr>
            <p:cNvCxnSpPr/>
            <p:nvPr/>
          </p:nvCxnSpPr>
          <p:spPr>
            <a:xfrm>
              <a:off x="7013138" y="4945194"/>
              <a:ext cx="270276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F692B62-4312-4813-AEFF-2280863DF1C7}"/>
                </a:ext>
              </a:extLst>
            </p:cNvPr>
            <p:cNvSpPr txBox="1"/>
            <p:nvPr/>
          </p:nvSpPr>
          <p:spPr>
            <a:xfrm>
              <a:off x="6921056" y="5116584"/>
              <a:ext cx="11490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spc="-120" dirty="0" err="1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병의원</a:t>
              </a:r>
              <a:endPara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r>
                <a:rPr lang="ko-KR" altLang="en-US" sz="20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이용방법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6F73386-5ABF-4908-A3B8-507E07CC6F88}"/>
              </a:ext>
            </a:extLst>
          </p:cNvPr>
          <p:cNvGrpSpPr/>
          <p:nvPr/>
        </p:nvGrpSpPr>
        <p:grpSpPr>
          <a:xfrm>
            <a:off x="8921237" y="4017511"/>
            <a:ext cx="2590253" cy="1967418"/>
            <a:chOff x="8921237" y="4103273"/>
            <a:chExt cx="2590253" cy="196741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B329DB9-D5C3-4B06-8C99-044259167E97}"/>
                </a:ext>
              </a:extLst>
            </p:cNvPr>
            <p:cNvSpPr txBox="1"/>
            <p:nvPr/>
          </p:nvSpPr>
          <p:spPr>
            <a:xfrm>
              <a:off x="8921237" y="4103273"/>
              <a:ext cx="9380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나눔스퀘어 Light" panose="020B0600000101010101" pitchFamily="50" charset="-127"/>
                </a:rPr>
                <a:t>05</a:t>
              </a:r>
              <a:endParaRPr lang="ko-KR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endParaRPr>
            </a:p>
          </p:txBody>
        </p: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834F38AD-0264-416C-9EB3-43387D445958}"/>
                </a:ext>
              </a:extLst>
            </p:cNvPr>
            <p:cNvCxnSpPr/>
            <p:nvPr/>
          </p:nvCxnSpPr>
          <p:spPr>
            <a:xfrm>
              <a:off x="9066659" y="4945194"/>
              <a:ext cx="270276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2EC03FA-D9ED-49B2-8598-2A332F70D100}"/>
                </a:ext>
              </a:extLst>
            </p:cNvPr>
            <p:cNvSpPr txBox="1"/>
            <p:nvPr/>
          </p:nvSpPr>
          <p:spPr>
            <a:xfrm>
              <a:off x="8974577" y="5116584"/>
              <a:ext cx="253691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우리나라와 북한에서</a:t>
              </a:r>
              <a:endPara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r>
                <a:rPr lang="ko-KR" altLang="en-US" sz="20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약사용의 차이</a:t>
              </a:r>
              <a:endParaRPr lang="en-US" altLang="ko-KR" sz="20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r>
                <a:rPr lang="en-US" altLang="ko-KR" sz="16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ko-KR" altLang="en-US" sz="16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마약류에 대한 올바른 이해</a:t>
              </a:r>
              <a:r>
                <a:rPr lang="en-US" altLang="ko-KR" sz="1600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endParaRPr lang="ko-KR" altLang="en-US" sz="1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pic>
        <p:nvPicPr>
          <p:cNvPr id="2" name="그래픽 1">
            <a:extLst>
              <a:ext uri="{FF2B5EF4-FFF2-40B4-BE49-F238E27FC236}">
                <a16:creationId xmlns:a16="http://schemas.microsoft.com/office/drawing/2014/main" id="{38B7F1DB-04F5-46DD-9EA1-6A221E193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sp>
        <p:nvSpPr>
          <p:cNvPr id="30" name="슬라이드 번호 개체 틀 4">
            <a:extLst>
              <a:ext uri="{FF2B5EF4-FFF2-40B4-BE49-F238E27FC236}">
                <a16:creationId xmlns:a16="http://schemas.microsoft.com/office/drawing/2014/main" id="{39A6CFCB-2AD8-4789-8DDB-7C22EC84D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5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CB2AEAC9-15C9-4658-92AE-944F2C9BC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8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3246C0CF-DE30-4FE2-817F-1A4ADF93DA5A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9E4D6E8-849F-416E-86EA-1B76E0A08A19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01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86CBCC-8D18-4EEB-9BC2-0E53EF16691A}"/>
              </a:ext>
            </a:extLst>
          </p:cNvPr>
          <p:cNvSpPr txBox="1"/>
          <p:nvPr/>
        </p:nvSpPr>
        <p:spPr>
          <a:xfrm>
            <a:off x="1433587" y="644392"/>
            <a:ext cx="2450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약이란 무엇인가</a:t>
            </a:r>
            <a:r>
              <a:rPr lang="en-US" altLang="ko-KR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?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6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06289A0-2130-420D-A176-291FC802F4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4000"/>
          <a:stretch/>
        </p:blipFill>
        <p:spPr>
          <a:xfrm>
            <a:off x="782053" y="1282758"/>
            <a:ext cx="3899271" cy="35873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2BA971-BE03-4FC0-988B-5D8553C8D572}"/>
              </a:ext>
            </a:extLst>
          </p:cNvPr>
          <p:cNvSpPr txBox="1"/>
          <p:nvPr/>
        </p:nvSpPr>
        <p:spPr>
          <a:xfrm>
            <a:off x="1263337" y="2476875"/>
            <a:ext cx="2936701" cy="824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4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약</a:t>
            </a:r>
            <a:r>
              <a:rPr lang="en-US" altLang="ko-KR" sz="4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4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藥</a:t>
            </a:r>
            <a:r>
              <a:rPr lang="en-US" altLang="ko-KR" sz="4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r>
              <a:rPr lang="ko-KR" altLang="en-US" sz="4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이란 </a:t>
            </a:r>
            <a:endParaRPr lang="en-US" altLang="ko-KR" sz="44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24DC82-B23D-4848-B6BC-26DBB2A6903E}"/>
              </a:ext>
            </a:extLst>
          </p:cNvPr>
          <p:cNvSpPr txBox="1"/>
          <p:nvPr/>
        </p:nvSpPr>
        <p:spPr>
          <a:xfrm>
            <a:off x="4681322" y="2421732"/>
            <a:ext cx="6405600" cy="935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2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인체 혹은 동물의 질병을 진단</a:t>
            </a:r>
            <a:r>
              <a:rPr lang="en-US" altLang="ko-KR" sz="2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예방</a:t>
            </a:r>
            <a:r>
              <a:rPr lang="en-US" altLang="ko-KR" sz="2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치료하거나</a:t>
            </a:r>
            <a:endParaRPr lang="en-US" altLang="ko-KR" sz="2400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ko-KR" altLang="en-US" sz="24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건강을 증진시킬 목적으로 사용하는 물질</a:t>
            </a:r>
          </a:p>
        </p:txBody>
      </p:sp>
      <p:pic>
        <p:nvPicPr>
          <p:cNvPr id="25" name="그림 24" descr="장난감, 기차이(가) 표시된 사진&#10;&#10;자동 생성된 설명">
            <a:extLst>
              <a:ext uri="{FF2B5EF4-FFF2-40B4-BE49-F238E27FC236}">
                <a16:creationId xmlns:a16="http://schemas.microsoft.com/office/drawing/2014/main" id="{0E3C39BF-515A-4388-8F57-92E5E5B20A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16666" r="9260" b="7334"/>
          <a:stretch/>
        </p:blipFill>
        <p:spPr>
          <a:xfrm>
            <a:off x="6534150" y="3389511"/>
            <a:ext cx="5006340" cy="3057442"/>
          </a:xfrm>
          <a:prstGeom prst="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363903B1-1C28-4118-B7DE-EF86E4544C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3246C0CF-DE30-4FE2-817F-1A4ADF93DA5A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9E4D6E8-849F-416E-86EA-1B76E0A08A19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01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86CBCC-8D18-4EEB-9BC2-0E53EF16691A}"/>
              </a:ext>
            </a:extLst>
          </p:cNvPr>
          <p:cNvSpPr txBox="1"/>
          <p:nvPr/>
        </p:nvSpPr>
        <p:spPr>
          <a:xfrm>
            <a:off x="1433587" y="644392"/>
            <a:ext cx="2450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약이란 무엇인가</a:t>
            </a:r>
            <a:r>
              <a:rPr lang="en-US" altLang="ko-KR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?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7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sp>
        <p:nvSpPr>
          <p:cNvPr id="2" name="사각형: 잘린 대각선 방향 모서리 1">
            <a:extLst>
              <a:ext uri="{FF2B5EF4-FFF2-40B4-BE49-F238E27FC236}">
                <a16:creationId xmlns:a16="http://schemas.microsoft.com/office/drawing/2014/main" id="{3C13B5C5-410D-4A5D-ADB4-E17F01186C21}"/>
              </a:ext>
            </a:extLst>
          </p:cNvPr>
          <p:cNvSpPr/>
          <p:nvPr/>
        </p:nvSpPr>
        <p:spPr>
          <a:xfrm>
            <a:off x="771787" y="1172820"/>
            <a:ext cx="2798138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의약품의 종류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58FEBA93-DFED-4F27-9F76-72CD7ADD5EDB}"/>
              </a:ext>
            </a:extLst>
          </p:cNvPr>
          <p:cNvGrpSpPr/>
          <p:nvPr/>
        </p:nvGrpSpPr>
        <p:grpSpPr>
          <a:xfrm>
            <a:off x="3128143" y="1771779"/>
            <a:ext cx="1512044" cy="425245"/>
            <a:chOff x="2446020" y="1921393"/>
            <a:chExt cx="1512044" cy="425245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08107BF-ACC7-49D2-8D64-2E7BCFCE1EA6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C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5EDC9A-1AFE-4BD8-8C5D-FBA0DDD37A8C}"/>
                </a:ext>
              </a:extLst>
            </p:cNvPr>
            <p:cNvSpPr txBox="1"/>
            <p:nvPr/>
          </p:nvSpPr>
          <p:spPr>
            <a:xfrm>
              <a:off x="2567940" y="1921393"/>
              <a:ext cx="1390124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전문의약품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7D574E4-8E8E-4BE7-ABF2-76C36BA116E9}"/>
              </a:ext>
            </a:extLst>
          </p:cNvPr>
          <p:cNvSpPr txBox="1"/>
          <p:nvPr/>
        </p:nvSpPr>
        <p:spPr>
          <a:xfrm>
            <a:off x="3269219" y="2153667"/>
            <a:ext cx="4179029" cy="7243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indent="0">
              <a:lnSpc>
                <a:spcPct val="120000"/>
              </a:lnSpc>
              <a:buFont typeface="Wingdings 3" pitchFamily="18" charset="2"/>
              <a:buNone/>
            </a:pP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의사가 환자를 진료한 후에 환자의 증상에</a:t>
            </a:r>
            <a:endParaRPr lang="en-US" altLang="ko-KR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>
              <a:lnSpc>
                <a:spcPct val="120000"/>
              </a:lnSpc>
              <a:buFont typeface="Wingdings 3" pitchFamily="18" charset="2"/>
              <a:buNone/>
            </a:pP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맞추어 처방하는 약입니다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4BA940-149F-4A3E-9088-98DF199BCEDE}"/>
              </a:ext>
            </a:extLst>
          </p:cNvPr>
          <p:cNvSpPr txBox="1"/>
          <p:nvPr/>
        </p:nvSpPr>
        <p:spPr>
          <a:xfrm>
            <a:off x="3269219" y="3451762"/>
            <a:ext cx="7132081" cy="10567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indent="0">
              <a:lnSpc>
                <a:spcPct val="120000"/>
              </a:lnSpc>
              <a:buFont typeface="Wingdings 3" pitchFamily="18" charset="2"/>
              <a:buNone/>
            </a:pP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의사의 처방전이 없이도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환자 스스로 또는 약사의 추천을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받아 선택하여</a:t>
            </a:r>
            <a:endParaRPr lang="en-US" altLang="ko-KR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>
              <a:lnSpc>
                <a:spcPct val="120000"/>
              </a:lnSpc>
              <a:buFont typeface="Wingdings 3" pitchFamily="18" charset="2"/>
              <a:buNone/>
            </a:pP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살 수 있는 약입니다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일반의약품을 구입할 때는 약사에게 자신의 증상에</a:t>
            </a:r>
            <a:endParaRPr lang="en-US" altLang="ko-KR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>
              <a:lnSpc>
                <a:spcPct val="120000"/>
              </a:lnSpc>
              <a:buFont typeface="Wingdings 3" pitchFamily="18" charset="2"/>
              <a:buNone/>
            </a:pP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대해 이야기하고 적절한 조언을 듣고 구입하는 것이 도움이 됩니다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68455-5224-4FEC-BFCD-7B2E8B3DB92D}"/>
              </a:ext>
            </a:extLst>
          </p:cNvPr>
          <p:cNvSpPr txBox="1"/>
          <p:nvPr/>
        </p:nvSpPr>
        <p:spPr>
          <a:xfrm>
            <a:off x="3269219" y="5097629"/>
            <a:ext cx="6837769" cy="7243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약사법에 근거하여 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24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시간 운영하는 편의점에서 판매하는 의약품으로</a:t>
            </a:r>
            <a:endParaRPr lang="en-US" altLang="ko-KR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ko-KR" altLang="en-US" spc="-1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타이레놀정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pc="-1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부루펜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시럽 등이 있습니다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2AF3B1E-7C4A-4038-B107-2918F19BA50F}"/>
              </a:ext>
            </a:extLst>
          </p:cNvPr>
          <p:cNvGrpSpPr/>
          <p:nvPr/>
        </p:nvGrpSpPr>
        <p:grpSpPr>
          <a:xfrm>
            <a:off x="3128143" y="3061953"/>
            <a:ext cx="1512044" cy="425245"/>
            <a:chOff x="2446020" y="1921393"/>
            <a:chExt cx="1512044" cy="425245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AB6C9608-5FD6-4876-A04B-9BD752A690B4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17D8CC-6BCC-4DF9-9C0E-406534806151}"/>
                </a:ext>
              </a:extLst>
            </p:cNvPr>
            <p:cNvSpPr txBox="1"/>
            <p:nvPr/>
          </p:nvSpPr>
          <p:spPr>
            <a:xfrm>
              <a:off x="2567940" y="1921393"/>
              <a:ext cx="1390124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0B0F0"/>
                  </a:solidFill>
                  <a:latin typeface="+mn-ea"/>
                </a:rPr>
                <a:t>일반의약품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A78E74A-9462-4B5E-A420-10D96A6C43F2}"/>
              </a:ext>
            </a:extLst>
          </p:cNvPr>
          <p:cNvGrpSpPr/>
          <p:nvPr/>
        </p:nvGrpSpPr>
        <p:grpSpPr>
          <a:xfrm>
            <a:off x="3128143" y="4700756"/>
            <a:ext cx="1994227" cy="425245"/>
            <a:chOff x="2446020" y="1921393"/>
            <a:chExt cx="1994227" cy="425245"/>
          </a:xfrm>
        </p:grpSpPr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57D4B8BE-552D-4A32-B07A-263ECCEB2A75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11C9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079500-D0AC-4058-9315-B94D77C4004A}"/>
                </a:ext>
              </a:extLst>
            </p:cNvPr>
            <p:cNvSpPr txBox="1"/>
            <p:nvPr/>
          </p:nvSpPr>
          <p:spPr>
            <a:xfrm>
              <a:off x="2567940" y="1921393"/>
              <a:ext cx="1872307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11C98C"/>
                  </a:solidFill>
                  <a:latin typeface="+mn-ea"/>
                </a:rPr>
                <a:t>안전상비의약품</a:t>
              </a:r>
            </a:p>
          </p:txBody>
        </p:sp>
      </p:grpSp>
      <p:sp>
        <p:nvSpPr>
          <p:cNvPr id="13" name="타원 12">
            <a:extLst>
              <a:ext uri="{FF2B5EF4-FFF2-40B4-BE49-F238E27FC236}">
                <a16:creationId xmlns:a16="http://schemas.microsoft.com/office/drawing/2014/main" id="{93530189-D1EC-44D2-8D1C-30A9957E0453}"/>
              </a:ext>
            </a:extLst>
          </p:cNvPr>
          <p:cNvSpPr/>
          <p:nvPr/>
        </p:nvSpPr>
        <p:spPr>
          <a:xfrm>
            <a:off x="1386599" y="1783628"/>
            <a:ext cx="1216793" cy="1216793"/>
          </a:xfrm>
          <a:prstGeom prst="ellipse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E06F1C01-0BB8-49F4-A587-782F3B60BAEA}"/>
              </a:ext>
            </a:extLst>
          </p:cNvPr>
          <p:cNvSpPr/>
          <p:nvPr/>
        </p:nvSpPr>
        <p:spPr>
          <a:xfrm>
            <a:off x="1386599" y="3227031"/>
            <a:ext cx="1216793" cy="121679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EEA881B2-E972-41C0-BE01-90AF35A7A895}"/>
              </a:ext>
            </a:extLst>
          </p:cNvPr>
          <p:cNvSpPr/>
          <p:nvPr/>
        </p:nvSpPr>
        <p:spPr>
          <a:xfrm>
            <a:off x="1386599" y="4662498"/>
            <a:ext cx="1216793" cy="1216793"/>
          </a:xfrm>
          <a:prstGeom prst="ellipse">
            <a:avLst/>
          </a:prstGeom>
          <a:solidFill>
            <a:srgbClr val="11C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03D2D818-C3D3-438A-B038-EF9B0A369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8162" y="2172717"/>
            <a:ext cx="447675" cy="419100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7A12AD0D-ED27-4C5A-A0DE-DA3CFF773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52863" y="3614883"/>
            <a:ext cx="317993" cy="441087"/>
          </a:xfrm>
          <a:prstGeom prst="rect">
            <a:avLst/>
          </a:prstGeom>
        </p:spPr>
      </p:pic>
      <p:pic>
        <p:nvPicPr>
          <p:cNvPr id="34" name="그래픽 33">
            <a:extLst>
              <a:ext uri="{FF2B5EF4-FFF2-40B4-BE49-F238E27FC236}">
                <a16:creationId xmlns:a16="http://schemas.microsoft.com/office/drawing/2014/main" id="{64CAD710-1411-4EE0-A138-2A926D53C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80601" y="5042246"/>
            <a:ext cx="435131" cy="435131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C4DD3A6E-8937-48CC-9C69-EAEB60FDAF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8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CD01CB-7E0A-4A47-A7C8-98158803389E}"/>
              </a:ext>
            </a:extLst>
          </p:cNvPr>
          <p:cNvSpPr txBox="1"/>
          <p:nvPr/>
        </p:nvSpPr>
        <p:spPr>
          <a:xfrm>
            <a:off x="3044431" y="1467512"/>
            <a:ext cx="6224461" cy="625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2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066FF"/>
                </a:solidFill>
                <a:latin typeface="+mn-ea"/>
              </a:rPr>
              <a:t>약</a:t>
            </a:r>
            <a:r>
              <a:rPr lang="ko-KR" altLang="en-US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은 잘 사용하면 </a:t>
            </a:r>
            <a:r>
              <a:rPr lang="ko-KR" altLang="en-US" sz="32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066FF"/>
                </a:solidFill>
                <a:latin typeface="+mn-ea"/>
              </a:rPr>
              <a:t>약</a:t>
            </a:r>
            <a:r>
              <a:rPr lang="en-US" altLang="ko-KR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800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잘못 사용하면 </a:t>
            </a:r>
            <a:r>
              <a:rPr lang="ko-KR" altLang="en-US" sz="32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ED1C24"/>
                </a:solidFill>
                <a:latin typeface="+mn-ea"/>
              </a:rPr>
              <a:t>독</a:t>
            </a:r>
            <a:endParaRPr lang="ko-KR" altLang="en-US" sz="28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rgbClr val="ED1C24"/>
              </a:solidFill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D25C81-EEDF-4341-8873-587C8CBBA258}"/>
              </a:ext>
            </a:extLst>
          </p:cNvPr>
          <p:cNvSpPr txBox="1"/>
          <p:nvPr/>
        </p:nvSpPr>
        <p:spPr>
          <a:xfrm>
            <a:off x="2506011" y="1037331"/>
            <a:ext cx="553998" cy="1126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6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“</a:t>
            </a:r>
            <a:endParaRPr lang="ko-KR" altLang="en-US" sz="54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C2D97-F5F0-42B6-A23B-1B475AD6A909}"/>
              </a:ext>
            </a:extLst>
          </p:cNvPr>
          <p:cNvSpPr txBox="1"/>
          <p:nvPr/>
        </p:nvSpPr>
        <p:spPr>
          <a:xfrm>
            <a:off x="9253314" y="1490172"/>
            <a:ext cx="553998" cy="1126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6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”</a:t>
            </a:r>
            <a:endParaRPr lang="ko-KR" altLang="en-US" sz="54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8B22F14D-8072-4044-A62B-7F4D935AE9FB}"/>
              </a:ext>
            </a:extLst>
          </p:cNvPr>
          <p:cNvGrpSpPr/>
          <p:nvPr/>
        </p:nvGrpSpPr>
        <p:grpSpPr>
          <a:xfrm>
            <a:off x="1590194" y="2594800"/>
            <a:ext cx="5500315" cy="425245"/>
            <a:chOff x="2446020" y="1921393"/>
            <a:chExt cx="5500315" cy="425245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2082EE24-E2B5-4EFD-B717-DC42DDC7CD77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C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BAAF37-5AA7-4545-9636-D711A5AA4B81}"/>
                </a:ext>
              </a:extLst>
            </p:cNvPr>
            <p:cNvSpPr txBox="1"/>
            <p:nvPr/>
          </p:nvSpPr>
          <p:spPr>
            <a:xfrm>
              <a:off x="2567940" y="1921393"/>
              <a:ext cx="5378395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약은 올바른 방법으로 사용하는 것이 중요합니다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.</a:t>
              </a:r>
              <a:endPara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C66C5"/>
                </a:solidFill>
                <a:latin typeface="+mn-ea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F188C6A-048D-4C07-AD09-B50BFBEB3A08}"/>
              </a:ext>
            </a:extLst>
          </p:cNvPr>
          <p:cNvSpPr txBox="1"/>
          <p:nvPr/>
        </p:nvSpPr>
        <p:spPr>
          <a:xfrm>
            <a:off x="1741253" y="3029764"/>
            <a:ext cx="8995091" cy="391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algun Gothic"/>
              </a:rPr>
              <a:t>약은 병을 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6FF"/>
                </a:solidFill>
                <a:latin typeface="+mj-ea"/>
                <a:ea typeface="+mj-ea"/>
                <a:cs typeface="Malgun Gothic"/>
              </a:rPr>
              <a:t>예방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algun Gothic"/>
              </a:rPr>
              <a:t> 또는 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6FF"/>
                </a:solidFill>
                <a:latin typeface="+mj-ea"/>
                <a:ea typeface="+mj-ea"/>
                <a:cs typeface="Malgun Gothic"/>
              </a:rPr>
              <a:t>치료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algun Gothic"/>
              </a:rPr>
              <a:t>하거나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algun Gothic"/>
              </a:rPr>
              <a:t>, 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algun Gothic"/>
              </a:rPr>
              <a:t>병의 원인을 없애고 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6FF"/>
                </a:solidFill>
                <a:latin typeface="+mj-ea"/>
                <a:ea typeface="+mj-ea"/>
                <a:cs typeface="Malgun Gothic"/>
              </a:rPr>
              <a:t>건강</a:t>
            </a: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algun Gothic"/>
              </a:rPr>
              <a:t>하게 생활하기 위해 사용합니다</a:t>
            </a:r>
            <a:endParaRPr lang="en-US" altLang="ko-KR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Malgun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E4386-575B-4778-8900-BB3EB278CE96}"/>
              </a:ext>
            </a:extLst>
          </p:cNvPr>
          <p:cNvSpPr txBox="1"/>
          <p:nvPr/>
        </p:nvSpPr>
        <p:spPr>
          <a:xfrm>
            <a:off x="1741253" y="4243256"/>
            <a:ext cx="4571764" cy="836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2000" indent="-252000">
              <a:lnSpc>
                <a:spcPct val="130000"/>
              </a:lnSpc>
              <a:spcBef>
                <a:spcPts val="468"/>
              </a:spcBef>
              <a:buFont typeface="Wingdings" panose="05000000000000000000" pitchFamily="2" charset="2"/>
              <a:buChar char="ü"/>
            </a:pP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원하는 약의 효과를 얻기가 어렵습니다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  <a:p>
            <a:pPr marL="252000" indent="-252000">
              <a:lnSpc>
                <a:spcPct val="130000"/>
              </a:lnSpc>
              <a:spcBef>
                <a:spcPts val="468"/>
              </a:spcBef>
              <a:buFont typeface="Wingdings" panose="05000000000000000000" pitchFamily="2" charset="2"/>
              <a:buChar char="ü"/>
            </a:pPr>
            <a:r>
              <a:rPr lang="ko-KR" altLang="en-US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원치 않는 약의 부작용이 생길 수 있습니다</a:t>
            </a:r>
            <a:r>
              <a:rPr lang="en-US" altLang="ko-KR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9F371BA8-C4DC-4DF2-954F-20A977C9480A}"/>
              </a:ext>
            </a:extLst>
          </p:cNvPr>
          <p:cNvGrpSpPr/>
          <p:nvPr/>
        </p:nvGrpSpPr>
        <p:grpSpPr>
          <a:xfrm>
            <a:off x="1590194" y="3746248"/>
            <a:ext cx="3715853" cy="425245"/>
            <a:chOff x="2446020" y="1921393"/>
            <a:chExt cx="3715853" cy="425245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8C65DBB5-1E50-4C80-8EC8-BE20DDEEB460}"/>
                </a:ext>
              </a:extLst>
            </p:cNvPr>
            <p:cNvSpPr/>
            <p:nvPr/>
          </p:nvSpPr>
          <p:spPr>
            <a:xfrm>
              <a:off x="2446020" y="2073055"/>
              <a:ext cx="121920" cy="1219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C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F474FD-6A7F-4CB2-955E-D077A1054FF3}"/>
                </a:ext>
              </a:extLst>
            </p:cNvPr>
            <p:cNvSpPr txBox="1"/>
            <p:nvPr/>
          </p:nvSpPr>
          <p:spPr>
            <a:xfrm>
              <a:off x="2567940" y="1921393"/>
              <a:ext cx="3593933" cy="42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약은 올바르게 사용하지 않으면</a:t>
              </a:r>
              <a:r>
                <a:rPr lang="en-US" altLang="ko-KR" sz="2000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0C66C5"/>
                  </a:solidFill>
                  <a:latin typeface="+mn-ea"/>
                </a:rPr>
                <a:t>,</a:t>
              </a:r>
              <a:endParaRPr lang="ko-KR" altLang="en-US" sz="20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C66C5"/>
                </a:solidFill>
                <a:latin typeface="+mn-ea"/>
              </a:endParaRPr>
            </a:p>
          </p:txBody>
        </p:sp>
      </p:grpSp>
      <p:pic>
        <p:nvPicPr>
          <p:cNvPr id="11" name="그림 10" descr="음식, 표지판, 방이(가) 표시된 사진&#10;&#10;자동 생성된 설명">
            <a:extLst>
              <a:ext uri="{FF2B5EF4-FFF2-40B4-BE49-F238E27FC236}">
                <a16:creationId xmlns:a16="http://schemas.microsoft.com/office/drawing/2014/main" id="{B9BEA691-B4D0-453D-BF36-B14E01052F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44" y="3291176"/>
            <a:ext cx="4802828" cy="3196762"/>
          </a:xfrm>
          <a:prstGeom prst="rect">
            <a:avLst/>
          </a:prstGeom>
        </p:spPr>
      </p:pic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E641C252-D73E-43F0-9369-E62AE24351BD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0168444-2749-4304-B988-363E8CD6B383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02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0D11A9-0AF2-48BD-9D1D-77D06FB1A2F0}"/>
              </a:ext>
            </a:extLst>
          </p:cNvPr>
          <p:cNvSpPr txBox="1"/>
          <p:nvPr/>
        </p:nvSpPr>
        <p:spPr>
          <a:xfrm>
            <a:off x="1433587" y="644392"/>
            <a:ext cx="30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올바른 의약품 사용법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D991241C-4B1C-4B7C-82B0-D8FF3272AE40}"/>
              </a:ext>
            </a:extLst>
          </p:cNvPr>
          <p:cNvCxnSpPr>
            <a:cxnSpLocks/>
          </p:cNvCxnSpPr>
          <p:nvPr/>
        </p:nvCxnSpPr>
        <p:spPr>
          <a:xfrm>
            <a:off x="1433587" y="3629659"/>
            <a:ext cx="692555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래픽 9">
            <a:extLst>
              <a:ext uri="{FF2B5EF4-FFF2-40B4-BE49-F238E27FC236}">
                <a16:creationId xmlns:a16="http://schemas.microsoft.com/office/drawing/2014/main" id="{F052B012-1066-487C-BE13-F88D18EEED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1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2E65AF6-2D6A-4E31-A300-AA5DF71E35B7}"/>
              </a:ext>
            </a:extLst>
          </p:cNvPr>
          <p:cNvGrpSpPr/>
          <p:nvPr/>
        </p:nvGrpSpPr>
        <p:grpSpPr>
          <a:xfrm>
            <a:off x="-5392" y="6247793"/>
            <a:ext cx="12197392" cy="623008"/>
            <a:chOff x="-157992" y="6356761"/>
            <a:chExt cx="10063992" cy="514040"/>
          </a:xfrm>
        </p:grpSpPr>
        <p:pic>
          <p:nvPicPr>
            <p:cNvPr id="2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9A2B2A23-72F2-47A9-BBB6-54E7022B1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4874004" y="6365603"/>
              <a:ext cx="5031996" cy="505198"/>
            </a:xfrm>
            <a:prstGeom prst="rect">
              <a:avLst/>
            </a:prstGeom>
          </p:spPr>
        </p:pic>
        <p:pic>
          <p:nvPicPr>
            <p:cNvPr id="23" name="그림 22" descr="꽃이(가) 표시된 사진&#10;&#10;자동 생성된 설명">
              <a:extLst>
                <a:ext uri="{FF2B5EF4-FFF2-40B4-BE49-F238E27FC236}">
                  <a16:creationId xmlns:a16="http://schemas.microsoft.com/office/drawing/2014/main" id="{C8CD6D87-B1D3-497E-A022-47880A61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04" r="60806"/>
            <a:stretch/>
          </p:blipFill>
          <p:spPr>
            <a:xfrm>
              <a:off x="-157992" y="6356761"/>
              <a:ext cx="5031996" cy="505198"/>
            </a:xfrm>
            <a:prstGeom prst="rect">
              <a:avLst/>
            </a:prstGeom>
          </p:spPr>
        </p:pic>
      </p:grp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3246C0CF-DE30-4FE2-817F-1A4ADF93DA5A}"/>
              </a:ext>
            </a:extLst>
          </p:cNvPr>
          <p:cNvCxnSpPr/>
          <p:nvPr/>
        </p:nvCxnSpPr>
        <p:spPr>
          <a:xfrm flipH="1">
            <a:off x="494950" y="0"/>
            <a:ext cx="276837" cy="12247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9E4D6E8-849F-416E-86EA-1B76E0A08A19}"/>
              </a:ext>
            </a:extLst>
          </p:cNvPr>
          <p:cNvSpPr txBox="1"/>
          <p:nvPr/>
        </p:nvSpPr>
        <p:spPr>
          <a:xfrm>
            <a:off x="633368" y="5476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rPr>
              <a:t>02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나눔스퀘어 Light" panose="020B060000010101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86CBCC-8D18-4EEB-9BC2-0E53EF16691A}"/>
              </a:ext>
            </a:extLst>
          </p:cNvPr>
          <p:cNvSpPr txBox="1"/>
          <p:nvPr/>
        </p:nvSpPr>
        <p:spPr>
          <a:xfrm>
            <a:off x="1433587" y="644392"/>
            <a:ext cx="30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spc="-12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올바른 의약품 사용법</a:t>
            </a:r>
            <a:endParaRPr lang="en-US" altLang="ko-KR" sz="2000" b="1" spc="-120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슬라이드 번호 개체 틀 4">
            <a:extLst>
              <a:ext uri="{FF2B5EF4-FFF2-40B4-BE49-F238E27FC236}">
                <a16:creationId xmlns:a16="http://schemas.microsoft.com/office/drawing/2014/main" id="{96636826-07DE-40E8-9BC9-ECBC6994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842" y="6169765"/>
            <a:ext cx="2405658" cy="402483"/>
          </a:xfrm>
        </p:spPr>
        <p:txBody>
          <a:bodyPr/>
          <a:lstStyle/>
          <a:p>
            <a:fld id="{EE0261E7-5D4D-4FDB-949E-42FC8C2193DC}" type="slidenum">
              <a:rPr lang="ko-KR" alt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/>
              <a:t>9</a:t>
            </a:fld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FCE02A-AF4D-4AD0-A928-0667CE45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45076" r="53645" b="15984"/>
          <a:stretch/>
        </p:blipFill>
        <p:spPr>
          <a:xfrm flipH="1">
            <a:off x="7707982" y="0"/>
            <a:ext cx="4484017" cy="3429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F333111C-BF16-476A-8A93-388EEB2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300" y="592985"/>
            <a:ext cx="1219200" cy="267311"/>
          </a:xfrm>
          <a:prstGeom prst="rect">
            <a:avLst/>
          </a:prstGeom>
        </p:spPr>
      </p:pic>
      <p:sp>
        <p:nvSpPr>
          <p:cNvPr id="2" name="사각형: 잘린 대각선 방향 모서리 1">
            <a:extLst>
              <a:ext uri="{FF2B5EF4-FFF2-40B4-BE49-F238E27FC236}">
                <a16:creationId xmlns:a16="http://schemas.microsoft.com/office/drawing/2014/main" id="{E6CCC539-5861-40D5-9F53-0C4A235E2E06}"/>
              </a:ext>
            </a:extLst>
          </p:cNvPr>
          <p:cNvSpPr/>
          <p:nvPr/>
        </p:nvSpPr>
        <p:spPr>
          <a:xfrm>
            <a:off x="771786" y="1172820"/>
            <a:ext cx="4295513" cy="389696"/>
          </a:xfrm>
          <a:prstGeom prst="snip2DiagRect">
            <a:avLst/>
          </a:prstGeom>
          <a:solidFill>
            <a:srgbClr val="0C6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이렇게 하면 위험 해요</a:t>
            </a:r>
            <a:r>
              <a:rPr lang="en-US" altLang="ko-KR" sz="2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!!</a:t>
            </a:r>
            <a:endParaRPr lang="ko-KR" altLang="en-US" sz="2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357DE888-9653-424A-9438-27621C0ED423}"/>
              </a:ext>
            </a:extLst>
          </p:cNvPr>
          <p:cNvGrpSpPr/>
          <p:nvPr/>
        </p:nvGrpSpPr>
        <p:grpSpPr>
          <a:xfrm>
            <a:off x="917445" y="1805954"/>
            <a:ext cx="5620450" cy="523220"/>
            <a:chOff x="3439665" y="2391122"/>
            <a:chExt cx="5620450" cy="5232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F2D022-2BEA-4B54-A9BD-455E01DA349E}"/>
                </a:ext>
              </a:extLst>
            </p:cNvPr>
            <p:cNvSpPr txBox="1"/>
            <p:nvPr/>
          </p:nvSpPr>
          <p:spPr>
            <a:xfrm>
              <a:off x="3439665" y="2391122"/>
              <a:ext cx="6623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나눔스퀘어 Light" panose="020B0600000101010101" pitchFamily="50" charset="-127"/>
                </a:rPr>
                <a:t>01</a:t>
              </a:r>
              <a:endPara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45182C-2A98-4109-82DF-28E1B436A90F}"/>
                </a:ext>
              </a:extLst>
            </p:cNvPr>
            <p:cNvSpPr txBox="1"/>
            <p:nvPr/>
          </p:nvSpPr>
          <p:spPr>
            <a:xfrm>
              <a:off x="4102026" y="2456748"/>
              <a:ext cx="4958089" cy="391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증상이 좋아지면 내 맘대로 약을 줄여 먹거나 중단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72F0221-4EB1-4334-AC51-DD69EE779FF7}"/>
              </a:ext>
            </a:extLst>
          </p:cNvPr>
          <p:cNvGrpSpPr/>
          <p:nvPr/>
        </p:nvGrpSpPr>
        <p:grpSpPr>
          <a:xfrm>
            <a:off x="917445" y="2522224"/>
            <a:ext cx="4692310" cy="523220"/>
            <a:chOff x="3439665" y="2391122"/>
            <a:chExt cx="4692310" cy="52322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A266A4-35CC-4D5A-B204-35BCE2E8AA7A}"/>
                </a:ext>
              </a:extLst>
            </p:cNvPr>
            <p:cNvSpPr txBox="1"/>
            <p:nvPr/>
          </p:nvSpPr>
          <p:spPr>
            <a:xfrm>
              <a:off x="3439665" y="2391122"/>
              <a:ext cx="6623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나눔스퀘어 Light" panose="020B0600000101010101" pitchFamily="50" charset="-127"/>
                </a:rPr>
                <a:t>02</a:t>
              </a:r>
              <a:endPara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DEF136-6FA0-4EB0-9AC0-144409DD56F2}"/>
                </a:ext>
              </a:extLst>
            </p:cNvPr>
            <p:cNvSpPr txBox="1"/>
            <p:nvPr/>
          </p:nvSpPr>
          <p:spPr>
            <a:xfrm>
              <a:off x="4102026" y="2456748"/>
              <a:ext cx="4029949" cy="391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약 먹는 것을 잊어버리고 먹지 않은 경우</a:t>
              </a: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99D7588-E779-42A6-898B-9BFC934A44FA}"/>
              </a:ext>
            </a:extLst>
          </p:cNvPr>
          <p:cNvGrpSpPr/>
          <p:nvPr/>
        </p:nvGrpSpPr>
        <p:grpSpPr>
          <a:xfrm>
            <a:off x="917445" y="3238493"/>
            <a:ext cx="5123198" cy="523220"/>
            <a:chOff x="3439665" y="2391122"/>
            <a:chExt cx="5123198" cy="52322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02971EB-0CD7-4F2A-B44D-86E7D60C3977}"/>
                </a:ext>
              </a:extLst>
            </p:cNvPr>
            <p:cNvSpPr txBox="1"/>
            <p:nvPr/>
          </p:nvSpPr>
          <p:spPr>
            <a:xfrm>
              <a:off x="3439665" y="2391122"/>
              <a:ext cx="6623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나눔스퀘어 Light" panose="020B0600000101010101" pitchFamily="50" charset="-127"/>
                </a:rPr>
                <a:t>03</a:t>
              </a:r>
              <a:endPara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E63920-B3C8-44E3-8C33-18297BDE74CA}"/>
                </a:ext>
              </a:extLst>
            </p:cNvPr>
            <p:cNvSpPr txBox="1"/>
            <p:nvPr/>
          </p:nvSpPr>
          <p:spPr>
            <a:xfrm>
              <a:off x="4102026" y="2456748"/>
              <a:ext cx="4460837" cy="391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약을 아끼기 위해 용량이나 횟수를 줄여 사용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2ACD5C8-6DDF-4EA6-808A-E0F3276CCA49}"/>
              </a:ext>
            </a:extLst>
          </p:cNvPr>
          <p:cNvGrpSpPr/>
          <p:nvPr/>
        </p:nvGrpSpPr>
        <p:grpSpPr>
          <a:xfrm>
            <a:off x="917445" y="3954763"/>
            <a:ext cx="5615320" cy="523220"/>
            <a:chOff x="3439665" y="2391122"/>
            <a:chExt cx="5615320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4323AA6-ECDE-4C2D-A502-3ED0C32B09FF}"/>
                </a:ext>
              </a:extLst>
            </p:cNvPr>
            <p:cNvSpPr txBox="1"/>
            <p:nvPr/>
          </p:nvSpPr>
          <p:spPr>
            <a:xfrm>
              <a:off x="3439665" y="2391122"/>
              <a:ext cx="6623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나눔스퀘어 Light" panose="020B0600000101010101" pitchFamily="50" charset="-127"/>
                </a:rPr>
                <a:t>04</a:t>
              </a:r>
              <a:endPara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5828784-1B6C-49E5-8879-73A321BE3827}"/>
                </a:ext>
              </a:extLst>
            </p:cNvPr>
            <p:cNvSpPr txBox="1"/>
            <p:nvPr/>
          </p:nvSpPr>
          <p:spPr>
            <a:xfrm>
              <a:off x="4102026" y="2456748"/>
              <a:ext cx="4952959" cy="391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처방약 </a:t>
              </a:r>
              <a:r>
                <a:rPr lang="en-US" altLang="ko-KR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+ </a:t>
              </a:r>
              <a:r>
                <a:rPr lang="ko-KR" altLang="en-US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비처방약 </a:t>
              </a:r>
              <a:r>
                <a:rPr lang="en-US" altLang="ko-KR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+ </a:t>
              </a:r>
              <a:r>
                <a:rPr lang="ko-KR" altLang="en-US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다른 사람이 준 약 함께 사용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AE4404FE-0A34-4012-870F-6C540EA4EBBB}"/>
              </a:ext>
            </a:extLst>
          </p:cNvPr>
          <p:cNvGrpSpPr/>
          <p:nvPr/>
        </p:nvGrpSpPr>
        <p:grpSpPr>
          <a:xfrm>
            <a:off x="917445" y="4671033"/>
            <a:ext cx="4775025" cy="523220"/>
            <a:chOff x="3439665" y="2391122"/>
            <a:chExt cx="4775025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97E3D61-0233-4F40-ACB7-0B826CFC04AF}"/>
                </a:ext>
              </a:extLst>
            </p:cNvPr>
            <p:cNvSpPr txBox="1"/>
            <p:nvPr/>
          </p:nvSpPr>
          <p:spPr>
            <a:xfrm>
              <a:off x="3439665" y="2391122"/>
              <a:ext cx="6623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나눔스퀘어 Light" panose="020B0600000101010101" pitchFamily="50" charset="-127"/>
                </a:rPr>
                <a:t>05</a:t>
              </a:r>
              <a:endPara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44BA1A7-7CBF-4839-A14A-EBDDCD509525}"/>
                </a:ext>
              </a:extLst>
            </p:cNvPr>
            <p:cNvSpPr txBox="1"/>
            <p:nvPr/>
          </p:nvSpPr>
          <p:spPr>
            <a:xfrm>
              <a:off x="4102026" y="2456748"/>
              <a:ext cx="4112664" cy="391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부작용이 발생했는데도 계속 복용할 경우</a:t>
              </a: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C85C9DD9-0470-4DC1-8AEA-31331183E6AE}"/>
              </a:ext>
            </a:extLst>
          </p:cNvPr>
          <p:cNvGrpSpPr/>
          <p:nvPr/>
        </p:nvGrpSpPr>
        <p:grpSpPr>
          <a:xfrm>
            <a:off x="917445" y="5387299"/>
            <a:ext cx="4112344" cy="523220"/>
            <a:chOff x="3439665" y="2391122"/>
            <a:chExt cx="4112344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71287D1-F836-4DCC-B6C7-D19476BBFB7D}"/>
                </a:ext>
              </a:extLst>
            </p:cNvPr>
            <p:cNvSpPr txBox="1"/>
            <p:nvPr/>
          </p:nvSpPr>
          <p:spPr>
            <a:xfrm>
              <a:off x="3439665" y="2391122"/>
              <a:ext cx="6623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나눔스퀘어 Light" panose="020B0600000101010101" pitchFamily="50" charset="-127"/>
                </a:rPr>
                <a:t>06</a:t>
              </a:r>
              <a:endPara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나눔스퀘어 Light" panose="020B0600000101010101" pitchFamily="50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6B620F-A888-47C4-95A4-308F3C1A8D85}"/>
                </a:ext>
              </a:extLst>
            </p:cNvPr>
            <p:cNvSpPr txBox="1"/>
            <p:nvPr/>
          </p:nvSpPr>
          <p:spPr>
            <a:xfrm>
              <a:off x="4102026" y="2456748"/>
              <a:ext cx="3449983" cy="391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약을 복용 할 때 </a:t>
              </a:r>
              <a:r>
                <a:rPr lang="ko-KR" altLang="en-US" b="1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rgbClr val="FF5C5B"/>
                  </a:solidFill>
                  <a:latin typeface="+mn-ea"/>
                </a:rPr>
                <a:t>술과 담배 </a:t>
              </a:r>
              <a:r>
                <a:rPr lang="ko-KR" altLang="en-US" spc="-120" dirty="0" err="1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를</a:t>
              </a:r>
              <a:r>
                <a:rPr lang="ko-KR" altLang="en-US" spc="-120" dirty="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병용</a:t>
              </a:r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FE4F7377-F500-4E6C-8C6C-569C656753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678" y="2491707"/>
            <a:ext cx="4139195" cy="3449329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0FFCF8D7-1C27-498C-B319-34F57FD4933F}"/>
              </a:ext>
            </a:extLst>
          </p:cNvPr>
          <p:cNvCxnSpPr>
            <a:cxnSpLocks/>
          </p:cNvCxnSpPr>
          <p:nvPr/>
        </p:nvCxnSpPr>
        <p:spPr>
          <a:xfrm>
            <a:off x="917445" y="2425699"/>
            <a:ext cx="591596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2465FB02-EF18-48F7-B307-744F05E4A3C1}"/>
              </a:ext>
            </a:extLst>
          </p:cNvPr>
          <p:cNvCxnSpPr>
            <a:cxnSpLocks/>
          </p:cNvCxnSpPr>
          <p:nvPr/>
        </p:nvCxnSpPr>
        <p:spPr>
          <a:xfrm>
            <a:off x="917445" y="3141968"/>
            <a:ext cx="591596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D0FF4A70-B52E-4F1C-809B-A04A88A16BBC}"/>
              </a:ext>
            </a:extLst>
          </p:cNvPr>
          <p:cNvCxnSpPr>
            <a:cxnSpLocks/>
          </p:cNvCxnSpPr>
          <p:nvPr/>
        </p:nvCxnSpPr>
        <p:spPr>
          <a:xfrm>
            <a:off x="917445" y="3858238"/>
            <a:ext cx="591596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9CFAFE57-CEF1-4E63-916B-A66DE07DFA08}"/>
              </a:ext>
            </a:extLst>
          </p:cNvPr>
          <p:cNvCxnSpPr>
            <a:cxnSpLocks/>
          </p:cNvCxnSpPr>
          <p:nvPr/>
        </p:nvCxnSpPr>
        <p:spPr>
          <a:xfrm>
            <a:off x="917445" y="4574508"/>
            <a:ext cx="591596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4A07EDA7-E0A8-499C-A1C2-CCB85E830CD2}"/>
              </a:ext>
            </a:extLst>
          </p:cNvPr>
          <p:cNvCxnSpPr>
            <a:cxnSpLocks/>
          </p:cNvCxnSpPr>
          <p:nvPr/>
        </p:nvCxnSpPr>
        <p:spPr>
          <a:xfrm>
            <a:off x="917445" y="5290777"/>
            <a:ext cx="591596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F3244ED9-A210-4F48-8DB7-0083E07498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7320" y="592985"/>
            <a:ext cx="1219200" cy="2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z="2400" spc="-120" dirty="0" smtClean="0"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</a:ln>
            <a:solidFill>
              <a:schemeClr val="tx1">
                <a:lumMod val="75000"/>
                <a:lumOff val="25000"/>
              </a:schemeClr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3807</TotalTime>
  <Words>1830</Words>
  <Application>Microsoft Office PowerPoint</Application>
  <PresentationFormat>와이드스크린</PresentationFormat>
  <Paragraphs>369</Paragraphs>
  <Slides>36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42" baseType="lpstr">
      <vt:lpstr>맑은 고딕</vt:lpstr>
      <vt:lpstr>Wingdings</vt:lpstr>
      <vt:lpstr>Arial Black</vt:lpstr>
      <vt:lpstr>Arial</vt:lpstr>
      <vt:lpstr>Wingdings 3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김태현</dc:creator>
  <cp:lastModifiedBy>약바로쓰기운동본부 대한약사회</cp:lastModifiedBy>
  <cp:revision>379</cp:revision>
  <dcterms:created xsi:type="dcterms:W3CDTF">2017-02-15T03:06:03Z</dcterms:created>
  <dcterms:modified xsi:type="dcterms:W3CDTF">2020-12-21T07:00:26Z</dcterms:modified>
</cp:coreProperties>
</file>